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70" r:id="rId9"/>
    <p:sldId id="271" r:id="rId10"/>
    <p:sldId id="272" r:id="rId11"/>
    <p:sldId id="264" r:id="rId12"/>
    <p:sldId id="288" r:id="rId13"/>
    <p:sldId id="265" r:id="rId14"/>
    <p:sldId id="281" r:id="rId15"/>
    <p:sldId id="273" r:id="rId16"/>
    <p:sldId id="285" r:id="rId17"/>
    <p:sldId id="266" r:id="rId18"/>
    <p:sldId id="267" r:id="rId19"/>
    <p:sldId id="268" r:id="rId20"/>
    <p:sldId id="280" r:id="rId21"/>
    <p:sldId id="283" r:id="rId22"/>
    <p:sldId id="284" r:id="rId23"/>
    <p:sldId id="286" r:id="rId24"/>
    <p:sldId id="287" r:id="rId25"/>
    <p:sldId id="269" r:id="rId26"/>
    <p:sldId id="289" r:id="rId2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4660"/>
  </p:normalViewPr>
  <p:slideViewPr>
    <p:cSldViewPr snapToGrid="0">
      <p:cViewPr varScale="1">
        <p:scale>
          <a:sx n="109" d="100"/>
          <a:sy n="109" d="100"/>
        </p:scale>
        <p:origin x="216"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2020/12/5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2020/12/5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 Id="rId5" Type="http://schemas.openxmlformats.org/officeDocument/2006/relationships/image" Target="../media/image60.jpeg"/><Relationship Id="rId4" Type="http://schemas.openxmlformats.org/officeDocument/2006/relationships/image" Target="../media/image59.jpe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hyperlink" Target="https://link.springer.com/article/10.1007/s42413-019-00044-8"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0CBB2B4-3192-084F-B5F6-EB71DB19B2B6}"/>
              </a:ext>
            </a:extLst>
          </p:cNvPr>
          <p:cNvSpPr/>
          <p:nvPr/>
        </p:nvSpPr>
        <p:spPr>
          <a:xfrm>
            <a:off x="-19456" y="6531447"/>
            <a:ext cx="12211455" cy="36546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dirty="0"/>
          </a:p>
        </p:txBody>
      </p:sp>
      <p:sp>
        <p:nvSpPr>
          <p:cNvPr id="4" name="矩形 3"/>
          <p:cNvSpPr/>
          <p:nvPr/>
        </p:nvSpPr>
        <p:spPr>
          <a:xfrm>
            <a:off x="-1078459" y="6483990"/>
            <a:ext cx="8879205" cy="460375"/>
          </a:xfrm>
          <a:prstGeom prst="rect">
            <a:avLst/>
          </a:prstGeom>
        </p:spPr>
        <p:txBody>
          <a:bodyPr wrap="square">
            <a:spAutoFit/>
          </a:bodyPr>
          <a:lstStyle/>
          <a:p>
            <a:pPr algn="ctr"/>
            <a:r>
              <a:rPr lang="en-US" altLang="zh-CN" sz="2400" b="1" i="1" dirty="0">
                <a:latin typeface="Times New Roman" panose="02020503050405090304" pitchFamily="18" charset="0"/>
                <a:cs typeface="Times New Roman" panose="02020503050405090304" pitchFamily="18" charset="0"/>
              </a:rPr>
              <a:t>AIDM7330 Basic Programming  for data science</a:t>
            </a:r>
          </a:p>
        </p:txBody>
      </p:sp>
      <p:sp>
        <p:nvSpPr>
          <p:cNvPr id="6" name="文本框 5"/>
          <p:cNvSpPr txBox="1"/>
          <p:nvPr/>
        </p:nvSpPr>
        <p:spPr>
          <a:xfrm>
            <a:off x="260367" y="1149533"/>
            <a:ext cx="7540379" cy="2123658"/>
          </a:xfrm>
          <a:prstGeom prst="rect">
            <a:avLst/>
          </a:prstGeom>
          <a:noFill/>
        </p:spPr>
        <p:txBody>
          <a:bodyPr wrap="square" rtlCol="0" anchor="t">
            <a:spAutoFit/>
          </a:bodyPr>
          <a:lstStyle/>
          <a:p>
            <a:r>
              <a:rPr lang="en-US" altLang="zh-CN" sz="6600" b="1" dirty="0">
                <a:latin typeface="919-CAI978" pitchFamily="2" charset="0"/>
                <a:cs typeface="Times New Roman" panose="02020503050405090304" pitchFamily="18" charset="0"/>
                <a:sym typeface="+mn-ea"/>
              </a:rPr>
              <a:t>What makes a country happy?</a:t>
            </a:r>
          </a:p>
        </p:txBody>
      </p:sp>
      <p:sp>
        <p:nvSpPr>
          <p:cNvPr id="7" name="文本框 6"/>
          <p:cNvSpPr txBox="1"/>
          <p:nvPr/>
        </p:nvSpPr>
        <p:spPr>
          <a:xfrm>
            <a:off x="260367" y="4468530"/>
            <a:ext cx="12335691" cy="800219"/>
          </a:xfrm>
          <a:prstGeom prst="rect">
            <a:avLst/>
          </a:prstGeom>
          <a:noFill/>
        </p:spPr>
        <p:txBody>
          <a:bodyPr wrap="square" rtlCol="0" anchor="t">
            <a:spAutoFit/>
          </a:bodyPr>
          <a:lstStyle/>
          <a:p>
            <a:pPr algn="l">
              <a:defRPr sz="2800">
                <a:latin typeface="Times Roman"/>
                <a:ea typeface="Times Roman"/>
                <a:cs typeface="Times Roman"/>
                <a:sym typeface="Times Roman"/>
              </a:defRPr>
            </a:pPr>
            <a:r>
              <a:rPr lang="en-US" altLang="zh-CN" sz="1800" b="1" dirty="0">
                <a:latin typeface="Times New Roman" panose="02020503050405090304" pitchFamily="18" charset="0"/>
                <a:cs typeface="Times New Roman" panose="02020503050405090304" pitchFamily="18" charset="0"/>
                <a:sym typeface="+mn-ea"/>
              </a:rPr>
              <a:t>Group code</a:t>
            </a:r>
            <a:r>
              <a:rPr lang="en-US" altLang="zh-CN" sz="1800" dirty="0">
                <a:latin typeface="Times New Roman" panose="02020503050405090304" pitchFamily="18" charset="0"/>
                <a:cs typeface="Times New Roman" panose="02020503050405090304" pitchFamily="18" charset="0"/>
                <a:sym typeface="+mn-ea"/>
              </a:rPr>
              <a:t>: Pandas</a:t>
            </a:r>
            <a:endParaRPr lang="en-US" altLang="zh-CN" sz="1800" dirty="0">
              <a:latin typeface="Times New Roman" panose="02020503050405090304" pitchFamily="18" charset="0"/>
              <a:cs typeface="Times New Roman" panose="02020503050405090304" pitchFamily="18" charset="0"/>
            </a:endParaRPr>
          </a:p>
          <a:p>
            <a:pPr algn="l">
              <a:defRPr sz="2800">
                <a:latin typeface="Times Roman"/>
                <a:ea typeface="Times Roman"/>
                <a:cs typeface="Times Roman"/>
                <a:sym typeface="Times Roman"/>
              </a:defRPr>
            </a:pPr>
            <a:r>
              <a:rPr lang="en-US" altLang="zh-CN" sz="1800" b="1" dirty="0">
                <a:latin typeface="Times New Roman" panose="02020503050405090304" pitchFamily="18" charset="0"/>
                <a:cs typeface="Times New Roman" panose="02020503050405090304" pitchFamily="18" charset="0"/>
                <a:sym typeface="+mn-ea"/>
              </a:rPr>
              <a:t>Group member</a:t>
            </a:r>
            <a:r>
              <a:rPr lang="en-US" altLang="zh-CN" sz="1800" dirty="0">
                <a:latin typeface="Times New Roman" panose="02020503050405090304" pitchFamily="18" charset="0"/>
                <a:cs typeface="Times New Roman" panose="02020503050405090304" pitchFamily="18" charset="0"/>
                <a:sym typeface="+mn-ea"/>
              </a:rPr>
              <a:t>: </a:t>
            </a:r>
            <a:r>
              <a:rPr lang="en-US" altLang="zh-CN" sz="1800" dirty="0" err="1">
                <a:latin typeface="Times New Roman Regular" panose="02020503050405090304" charset="0"/>
                <a:cs typeface="Times New Roman Regular" panose="02020503050405090304" charset="0"/>
                <a:sym typeface="+mn-ea"/>
              </a:rPr>
              <a:t>HuaZhiwen</a:t>
            </a:r>
            <a:r>
              <a:rPr lang="en-US" altLang="zh-CN" sz="1800" dirty="0">
                <a:latin typeface="Times New Roman Regular" panose="02020503050405090304" charset="0"/>
                <a:cs typeface="Times New Roman Regular" panose="02020503050405090304" charset="0"/>
                <a:sym typeface="+mn-ea"/>
              </a:rPr>
              <a:t>    </a:t>
            </a:r>
            <a:r>
              <a:rPr lang="en-US" altLang="zh-CN" sz="1800" dirty="0">
                <a:ln>
                  <a:noFill/>
                </a:ln>
                <a:solidFill>
                  <a:srgbClr val="000000"/>
                </a:solidFill>
                <a:effectLst/>
                <a:uFillTx/>
                <a:latin typeface="Times New Roman" panose="02020503050405090304" pitchFamily="18" charset="0"/>
                <a:cs typeface="Times New Roman" panose="02020503050405090304" pitchFamily="18" charset="0"/>
                <a:sym typeface="Canela Text Regular"/>
              </a:rPr>
              <a:t>20462786</a:t>
            </a:r>
            <a:r>
              <a:rPr lang="en-US" altLang="zh-CN" dirty="0">
                <a:ln>
                  <a:noFill/>
                </a:ln>
                <a:solidFill>
                  <a:srgbClr val="000000"/>
                </a:solidFill>
                <a:effectLst/>
                <a:uFillTx/>
                <a:latin typeface="Times New Roman Regular" panose="02020503050405090304" charset="0"/>
                <a:cs typeface="Times New Roman" panose="02020503050405090304" pitchFamily="18" charset="0"/>
                <a:sym typeface="+mn-ea"/>
              </a:rPr>
              <a:t>   </a:t>
            </a:r>
            <a:r>
              <a:rPr lang="zh-CN" altLang="en-US" sz="1800" dirty="0">
                <a:latin typeface="Times New Roman Regular" panose="02020503050405090304" charset="0"/>
                <a:cs typeface="Times New Roman Regular" panose="02020503050405090304" charset="0"/>
              </a:rPr>
              <a:t>Chen Xiaoqi   </a:t>
            </a:r>
            <a:r>
              <a:rPr lang="en-US" altLang="zh-CN" sz="1800" dirty="0">
                <a:latin typeface="Times New Roman" panose="02020503050405090304" pitchFamily="18" charset="0"/>
                <a:cs typeface="Times New Roman" panose="02020503050405090304" pitchFamily="18" charset="0"/>
                <a:sym typeface="+mn-ea"/>
              </a:rPr>
              <a:t>20465106</a:t>
            </a:r>
            <a:r>
              <a:rPr lang="zh-CN" altLang="en-US" sz="1800" dirty="0">
                <a:latin typeface="Times New Roman Regular" panose="02020503050405090304" charset="0"/>
                <a:cs typeface="Times New Roman Regular" panose="02020503050405090304" charset="0"/>
              </a:rPr>
              <a:t>   Guo Yuju       </a:t>
            </a:r>
            <a:r>
              <a:rPr lang="en-US" altLang="zh-CN" sz="1800" dirty="0">
                <a:latin typeface="Times New Roman" panose="02020503050405090304" pitchFamily="18" charset="0"/>
                <a:cs typeface="Times New Roman" panose="02020503050405090304" pitchFamily="18" charset="0"/>
                <a:sym typeface="+mn-ea"/>
              </a:rPr>
              <a:t>20465769</a:t>
            </a:r>
            <a:r>
              <a:rPr lang="en-US" altLang="zh-CN" dirty="0">
                <a:latin typeface="Times New Roman Regular" panose="02020503050405090304" charset="0"/>
                <a:cs typeface="Times New Roman" panose="02020503050405090304" pitchFamily="18" charset="0"/>
                <a:sym typeface="+mn-ea"/>
              </a:rPr>
              <a:t>   </a:t>
            </a:r>
            <a:r>
              <a:rPr lang="zh-CN" altLang="en-US" sz="1800" dirty="0">
                <a:latin typeface="Times New Roman Regular" panose="02020503050405090304" charset="0"/>
                <a:cs typeface="Times New Roman Regular" panose="02020503050405090304" charset="0"/>
              </a:rPr>
              <a:t>Gu Yinsong   </a:t>
            </a:r>
            <a:r>
              <a:rPr lang="en-US" altLang="zh-CN" sz="1800" dirty="0">
                <a:latin typeface="Times New Roman" panose="02020503050405090304" pitchFamily="18" charset="0"/>
                <a:cs typeface="Times New Roman" panose="02020503050405090304" pitchFamily="18" charset="0"/>
                <a:sym typeface="+mn-ea"/>
              </a:rPr>
              <a:t>20461321</a:t>
            </a:r>
            <a:endParaRPr lang="zh-CN" altLang="en-US" sz="1800" dirty="0">
              <a:latin typeface="Times New Roman Regular" panose="02020503050405090304" charset="0"/>
              <a:cs typeface="Times New Roman Regular" panose="02020503050405090304" charset="0"/>
            </a:endParaRPr>
          </a:p>
        </p:txBody>
      </p:sp>
      <p:cxnSp>
        <p:nvCxnSpPr>
          <p:cNvPr id="5" name="直线连接符 4">
            <a:extLst>
              <a:ext uri="{FF2B5EF4-FFF2-40B4-BE49-F238E27FC236}">
                <a16:creationId xmlns:a16="http://schemas.microsoft.com/office/drawing/2014/main" id="{2743E39A-E22F-454E-834D-958F642180EF}"/>
              </a:ext>
            </a:extLst>
          </p:cNvPr>
          <p:cNvCxnSpPr/>
          <p:nvPr/>
        </p:nvCxnSpPr>
        <p:spPr>
          <a:xfrm>
            <a:off x="352697" y="4167051"/>
            <a:ext cx="11403874"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24165746-1D6E-AC46-B15C-117C75DDE398}"/>
              </a:ext>
            </a:extLst>
          </p:cNvPr>
          <p:cNvPicPr>
            <a:picLocks noChangeAspect="1"/>
          </p:cNvPicPr>
          <p:nvPr/>
        </p:nvPicPr>
        <p:blipFill>
          <a:blip r:embed="rId2"/>
          <a:stretch>
            <a:fillRect/>
          </a:stretch>
        </p:blipFill>
        <p:spPr>
          <a:xfrm>
            <a:off x="10600871" y="2835212"/>
            <a:ext cx="1155700" cy="11811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6830" y="319405"/>
            <a:ext cx="542290" cy="2432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1. Background"/>
          <p:cNvSpPr txBox="1"/>
          <p:nvPr/>
        </p:nvSpPr>
        <p:spPr>
          <a:xfrm>
            <a:off x="507078" y="187111"/>
            <a:ext cx="1388745" cy="544195"/>
          </a:xfrm>
          <a:prstGeom prst="rect">
            <a:avLst/>
          </a:prstGeom>
          <a:ln w="12700">
            <a:miter lim="400000"/>
          </a:ln>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a:lstStyle>
          <a:p>
            <a:r>
              <a:rPr lang="en-US" sz="3200" dirty="0">
                <a:latin typeface="Times New Roman" panose="02020503050405090304" pitchFamily="18" charset="0"/>
                <a:cs typeface="Times New Roman" panose="02020503050405090304" pitchFamily="18" charset="0"/>
              </a:rPr>
              <a:t>Mothod</a:t>
            </a:r>
          </a:p>
        </p:txBody>
      </p:sp>
      <p:sp>
        <p:nvSpPr>
          <p:cNvPr id="14" name="文本框 13"/>
          <p:cNvSpPr txBox="1"/>
          <p:nvPr/>
        </p:nvSpPr>
        <p:spPr>
          <a:xfrm>
            <a:off x="507365" y="3479800"/>
            <a:ext cx="11579860" cy="645160"/>
          </a:xfrm>
          <a:prstGeom prst="rect">
            <a:avLst/>
          </a:prstGeom>
          <a:noFill/>
        </p:spPr>
        <p:txBody>
          <a:bodyPr wrap="square" rtlCol="0">
            <a:spAutoFit/>
          </a:bodyPr>
          <a:lstStyle/>
          <a:p>
            <a:pPr algn="l"/>
            <a:r>
              <a:rPr lang="en-US" altLang="zh-CN" b="1">
                <a:latin typeface="Times New Roman Bold" panose="02020503050405090304" charset="0"/>
                <a:cs typeface="Times New Roman Bold" panose="02020503050405090304" charset="0"/>
                <a:sym typeface="+mn-ea"/>
              </a:rPr>
              <a:t>STEP4</a:t>
            </a:r>
            <a:r>
              <a:rPr lang="en-US" altLang="zh-CN">
                <a:latin typeface="Times New Roman" panose="02020503050405090304" pitchFamily="18" charset="0"/>
                <a:cs typeface="Times New Roman" panose="02020503050405090304" pitchFamily="18" charset="0"/>
                <a:sym typeface="+mn-ea"/>
              </a:rPr>
              <a:t>:Checking weather the data set has a null value,we found that the data has no null value and symbol,</a:t>
            </a:r>
          </a:p>
          <a:p>
            <a:pPr algn="l"/>
            <a:r>
              <a:rPr lang="en-US" altLang="zh-CN">
                <a:latin typeface="Times New Roman" panose="02020503050405090304" pitchFamily="18" charset="0"/>
                <a:cs typeface="Times New Roman" panose="02020503050405090304" pitchFamily="18" charset="0"/>
                <a:sym typeface="+mn-ea"/>
              </a:rPr>
              <a:t>so we do not need to do data processing</a:t>
            </a:r>
          </a:p>
        </p:txBody>
      </p:sp>
      <p:pic>
        <p:nvPicPr>
          <p:cNvPr id="2" name="图片 1" descr="WX20201204-171329@2x"/>
          <p:cNvPicPr>
            <a:picLocks noChangeAspect="1"/>
          </p:cNvPicPr>
          <p:nvPr/>
        </p:nvPicPr>
        <p:blipFill>
          <a:blip r:embed="rId2"/>
          <a:srcRect b="687"/>
          <a:stretch>
            <a:fillRect/>
          </a:stretch>
        </p:blipFill>
        <p:spPr>
          <a:xfrm>
            <a:off x="507365" y="4079240"/>
            <a:ext cx="7031355" cy="2262505"/>
          </a:xfrm>
          <a:prstGeom prst="rect">
            <a:avLst/>
          </a:prstGeom>
        </p:spPr>
      </p:pic>
      <p:pic>
        <p:nvPicPr>
          <p:cNvPr id="6" name="图片 5" descr="WX20201204-192453@2x"/>
          <p:cNvPicPr>
            <a:picLocks noChangeAspect="1"/>
          </p:cNvPicPr>
          <p:nvPr/>
        </p:nvPicPr>
        <p:blipFill>
          <a:blip r:embed="rId3"/>
          <a:stretch>
            <a:fillRect/>
          </a:stretch>
        </p:blipFill>
        <p:spPr>
          <a:xfrm>
            <a:off x="7691755" y="4109085"/>
            <a:ext cx="4051300" cy="2263140"/>
          </a:xfrm>
          <a:prstGeom prst="rect">
            <a:avLst/>
          </a:prstGeom>
        </p:spPr>
      </p:pic>
      <p:sp>
        <p:nvSpPr>
          <p:cNvPr id="9" name="文本框 8"/>
          <p:cNvSpPr txBox="1"/>
          <p:nvPr/>
        </p:nvSpPr>
        <p:spPr>
          <a:xfrm>
            <a:off x="505460" y="731520"/>
            <a:ext cx="11579860" cy="368300"/>
          </a:xfrm>
          <a:prstGeom prst="rect">
            <a:avLst/>
          </a:prstGeom>
          <a:noFill/>
        </p:spPr>
        <p:txBody>
          <a:bodyPr wrap="square" rtlCol="0">
            <a:spAutoFit/>
          </a:bodyPr>
          <a:lstStyle/>
          <a:p>
            <a:pPr algn="l"/>
            <a:r>
              <a:rPr lang="en-US" altLang="zh-CN" b="1">
                <a:latin typeface="Times New Roman Bold" panose="02020503050405090304" charset="0"/>
                <a:cs typeface="Times New Roman Bold" panose="02020503050405090304" charset="0"/>
                <a:sym typeface="+mn-ea"/>
              </a:rPr>
              <a:t>STEP3:</a:t>
            </a:r>
            <a:r>
              <a:rPr lang="en-US" altLang="zh-CN">
                <a:latin typeface="Times New Roman Regular" panose="02020503050405090304" charset="0"/>
                <a:cs typeface="Times New Roman Regular" panose="02020503050405090304" charset="0"/>
                <a:sym typeface="+mn-ea"/>
              </a:rPr>
              <a:t>We loaded all the data sets into the 2015 data using the </a:t>
            </a:r>
            <a:r>
              <a:rPr lang="en-US" altLang="zh-CN">
                <a:highlight>
                  <a:srgbClr val="C0C0C0"/>
                </a:highlight>
                <a:latin typeface="Times New Roman Regular" panose="02020503050405090304" charset="0"/>
                <a:cs typeface="Times New Roman Regular" panose="02020503050405090304" charset="0"/>
                <a:sym typeface="+mn-ea"/>
              </a:rPr>
              <a:t>Append ()</a:t>
            </a:r>
            <a:r>
              <a:rPr lang="en-US" altLang="zh-CN">
                <a:latin typeface="Times New Roman Regular" panose="02020503050405090304" charset="0"/>
                <a:cs typeface="Times New Roman Regular" panose="02020503050405090304" charset="0"/>
                <a:sym typeface="+mn-ea"/>
              </a:rPr>
              <a:t> function.</a:t>
            </a:r>
            <a:endParaRPr lang="zh-CN" altLang="en-US">
              <a:latin typeface="Times New Roman Regular" panose="02020503050405090304" charset="0"/>
              <a:cs typeface="Times New Roman Regular" panose="02020503050405090304" charset="0"/>
              <a:sym typeface="+mn-ea"/>
            </a:endParaRPr>
          </a:p>
        </p:txBody>
      </p:sp>
      <p:pic>
        <p:nvPicPr>
          <p:cNvPr id="11" name="图片 10" descr="WX20201204-170322@2x"/>
          <p:cNvPicPr>
            <a:picLocks noChangeAspect="1"/>
          </p:cNvPicPr>
          <p:nvPr/>
        </p:nvPicPr>
        <p:blipFill>
          <a:blip r:embed="rId4"/>
          <a:srcRect t="39512"/>
          <a:stretch>
            <a:fillRect/>
          </a:stretch>
        </p:blipFill>
        <p:spPr>
          <a:xfrm>
            <a:off x="541020" y="1202055"/>
            <a:ext cx="10426065" cy="21748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WX20201204-142920@2x"/>
          <p:cNvPicPr>
            <a:picLocks noChangeAspect="1"/>
          </p:cNvPicPr>
          <p:nvPr/>
        </p:nvPicPr>
        <p:blipFill>
          <a:blip r:embed="rId2"/>
          <a:stretch>
            <a:fillRect/>
          </a:stretch>
        </p:blipFill>
        <p:spPr>
          <a:xfrm>
            <a:off x="678180" y="1428750"/>
            <a:ext cx="7870673" cy="4000500"/>
          </a:xfrm>
          <a:prstGeom prst="rect">
            <a:avLst/>
          </a:prstGeom>
        </p:spPr>
      </p:pic>
      <p:sp>
        <p:nvSpPr>
          <p:cNvPr id="4" name="文本框 3"/>
          <p:cNvSpPr txBox="1"/>
          <p:nvPr/>
        </p:nvSpPr>
        <p:spPr>
          <a:xfrm>
            <a:off x="9299752" y="1428750"/>
            <a:ext cx="2214068" cy="3785652"/>
          </a:xfrm>
          <a:prstGeom prst="rect">
            <a:avLst/>
          </a:prstGeom>
          <a:noFill/>
        </p:spPr>
        <p:txBody>
          <a:bodyPr wrap="none" rtlCol="0" anchor="t">
            <a:spAutoFit/>
          </a:bodyPr>
          <a:lstStyle/>
          <a:p>
            <a:r>
              <a:rPr lang="en-US" altLang="zh-CN" sz="6000" dirty="0">
                <a:latin typeface="Yuanti SC" panose="02010600040101010101" pitchFamily="2" charset="-122"/>
                <a:ea typeface="Yuanti SC" panose="02010600040101010101" pitchFamily="2" charset="-122"/>
                <a:cs typeface="Times New Roman" panose="02020503050405090304" pitchFamily="18" charset="0"/>
                <a:sym typeface="+mn-ea"/>
              </a:rPr>
              <a:t>WHAT</a:t>
            </a:r>
          </a:p>
          <a:p>
            <a:r>
              <a:rPr lang="en-US" altLang="zh-CN" sz="6000" dirty="0">
                <a:latin typeface="Yuanti SC" panose="02010600040101010101" pitchFamily="2" charset="-122"/>
                <a:ea typeface="Yuanti SC" panose="02010600040101010101" pitchFamily="2" charset="-122"/>
                <a:cs typeface="Times New Roman" panose="02020503050405090304" pitchFamily="18" charset="0"/>
                <a:sym typeface="+mn-ea"/>
              </a:rPr>
              <a:t>WE</a:t>
            </a:r>
          </a:p>
          <a:p>
            <a:r>
              <a:rPr lang="en-US" altLang="zh-CN" sz="6000" dirty="0">
                <a:latin typeface="Yuanti SC" panose="02010600040101010101" pitchFamily="2" charset="-122"/>
                <a:ea typeface="Yuanti SC" panose="02010600040101010101" pitchFamily="2" charset="-122"/>
                <a:cs typeface="Times New Roman" panose="02020503050405090304" pitchFamily="18" charset="0"/>
                <a:sym typeface="+mn-ea"/>
              </a:rPr>
              <a:t>FINE</a:t>
            </a:r>
          </a:p>
          <a:p>
            <a:r>
              <a:rPr lang="en-US" altLang="zh-CN" sz="6000" dirty="0">
                <a:latin typeface="Yuanti SC" panose="02010600040101010101" pitchFamily="2" charset="-122"/>
                <a:ea typeface="Yuanti SC" panose="02010600040101010101" pitchFamily="2" charset="-122"/>
                <a:cs typeface="Times New Roman" panose="02020503050405090304" pitchFamily="18" charset="0"/>
                <a:sym typeface="+mn-ea"/>
              </a:rPr>
              <a:t>IT</a:t>
            </a:r>
          </a:p>
        </p:txBody>
      </p:sp>
      <p:pic>
        <p:nvPicPr>
          <p:cNvPr id="5" name="图片 4">
            <a:extLst>
              <a:ext uri="{FF2B5EF4-FFF2-40B4-BE49-F238E27FC236}">
                <a16:creationId xmlns:a16="http://schemas.microsoft.com/office/drawing/2014/main" id="{E9452749-EECC-6C47-8BC4-53FC20FB60D1}"/>
              </a:ext>
            </a:extLst>
          </p:cNvPr>
          <p:cNvPicPr>
            <a:picLocks noChangeAspect="1"/>
          </p:cNvPicPr>
          <p:nvPr/>
        </p:nvPicPr>
        <p:blipFill>
          <a:blip r:embed="rId3"/>
          <a:stretch>
            <a:fillRect/>
          </a:stretch>
        </p:blipFill>
        <p:spPr>
          <a:xfrm>
            <a:off x="578946" y="391513"/>
            <a:ext cx="899361" cy="91912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9452749-EECC-6C47-8BC4-53FC20FB60D1}"/>
              </a:ext>
            </a:extLst>
          </p:cNvPr>
          <p:cNvPicPr>
            <a:picLocks noChangeAspect="1"/>
          </p:cNvPicPr>
          <p:nvPr/>
        </p:nvPicPr>
        <p:blipFill>
          <a:blip r:embed="rId2"/>
          <a:stretch>
            <a:fillRect/>
          </a:stretch>
        </p:blipFill>
        <p:spPr>
          <a:xfrm>
            <a:off x="894279" y="1703043"/>
            <a:ext cx="899361" cy="919127"/>
          </a:xfrm>
          <a:prstGeom prst="rect">
            <a:avLst/>
          </a:prstGeom>
        </p:spPr>
      </p:pic>
      <p:sp>
        <p:nvSpPr>
          <p:cNvPr id="2" name="矩形 1">
            <a:extLst>
              <a:ext uri="{FF2B5EF4-FFF2-40B4-BE49-F238E27FC236}">
                <a16:creationId xmlns:a16="http://schemas.microsoft.com/office/drawing/2014/main" id="{6A7C1742-38AF-424E-BC4F-39DE121E80DE}"/>
              </a:ext>
            </a:extLst>
          </p:cNvPr>
          <p:cNvSpPr/>
          <p:nvPr/>
        </p:nvSpPr>
        <p:spPr>
          <a:xfrm>
            <a:off x="1785652" y="2956522"/>
            <a:ext cx="6794144" cy="2554545"/>
          </a:xfrm>
          <a:prstGeom prst="rect">
            <a:avLst/>
          </a:prstGeom>
        </p:spPr>
        <p:txBody>
          <a:bodyPr wrap="square">
            <a:spAutoFit/>
          </a:bodyPr>
          <a:lstStyle/>
          <a:p>
            <a:pPr marL="457200" indent="-457200">
              <a:buFont typeface="Wingdings" pitchFamily="2" charset="2"/>
              <a:buChar char="l"/>
            </a:pPr>
            <a:r>
              <a:rPr lang="zh-CN" altLang="en-US" sz="3200" dirty="0">
                <a:latin typeface="Times New Roman" panose="02020603050405020304" pitchFamily="18" charset="0"/>
                <a:cs typeface="Times New Roman" panose="02020603050405020304" pitchFamily="18" charset="0"/>
              </a:rPr>
              <a:t>Per capita GDP per capita</a:t>
            </a:r>
            <a:endParaRPr lang="en-US" altLang="zh-CN" sz="3200" dirty="0">
              <a:latin typeface="Times New Roman" panose="02020603050405020304" pitchFamily="18" charset="0"/>
              <a:cs typeface="Times New Roman" panose="02020603050405020304" pitchFamily="18" charset="0"/>
            </a:endParaRPr>
          </a:p>
          <a:p>
            <a:pPr marL="457200" indent="-457200">
              <a:buFont typeface="Wingdings" pitchFamily="2" charset="2"/>
              <a:buChar char="l"/>
            </a:pPr>
            <a:r>
              <a:rPr lang="zh-CN" altLang="en-US" sz="3200" dirty="0">
                <a:latin typeface="Times New Roman" panose="02020603050405020304" pitchFamily="18" charset="0"/>
                <a:cs typeface="Times New Roman" panose="02020603050405020304" pitchFamily="18" charset="0"/>
              </a:rPr>
              <a:t>Healthy Life Expectancy: Healthy</a:t>
            </a:r>
            <a:endParaRPr lang="en-US" altLang="zh-CN" sz="3200" dirty="0">
              <a:latin typeface="Times New Roman" panose="02020603050405020304" pitchFamily="18" charset="0"/>
              <a:cs typeface="Times New Roman" panose="02020603050405020304" pitchFamily="18" charset="0"/>
            </a:endParaRPr>
          </a:p>
          <a:p>
            <a:pPr marL="457200" indent="-457200">
              <a:buFont typeface="Wingdings" pitchFamily="2" charset="2"/>
              <a:buChar char="l"/>
            </a:pPr>
            <a:r>
              <a:rPr lang="zh-CN" altLang="en-US" sz="3200" dirty="0">
                <a:latin typeface="Times New Roman" panose="02020603050405020304" pitchFamily="18" charset="0"/>
                <a:cs typeface="Times New Roman" panose="02020603050405020304" pitchFamily="18" charset="0"/>
              </a:rPr>
              <a:t>Life Expectancy</a:t>
            </a:r>
            <a:endParaRPr lang="en-US" altLang="zh-CN" sz="3200" dirty="0">
              <a:latin typeface="Times New Roman" panose="02020603050405020304" pitchFamily="18" charset="0"/>
              <a:cs typeface="Times New Roman" panose="02020603050405020304" pitchFamily="18" charset="0"/>
            </a:endParaRPr>
          </a:p>
          <a:p>
            <a:pPr marL="457200" indent="-457200">
              <a:buFont typeface="Wingdings" pitchFamily="2" charset="2"/>
              <a:buChar char="l"/>
            </a:pPr>
            <a:r>
              <a:rPr lang="zh-CN" altLang="en-US" sz="3200" dirty="0">
                <a:latin typeface="Times New Roman" panose="02020603050405020304" pitchFamily="18" charset="0"/>
                <a:cs typeface="Times New Roman" panose="02020603050405020304" pitchFamily="18" charset="0"/>
              </a:rPr>
              <a:t>Generosity index</a:t>
            </a:r>
            <a:endParaRPr lang="en-US" altLang="zh-CN" sz="3200" dirty="0">
              <a:latin typeface="Times New Roman" panose="02020603050405020304" pitchFamily="18" charset="0"/>
              <a:cs typeface="Times New Roman" panose="02020603050405020304" pitchFamily="18" charset="0"/>
            </a:endParaRPr>
          </a:p>
          <a:p>
            <a:pPr marL="457200" indent="-457200">
              <a:buFont typeface="Wingdings" pitchFamily="2" charset="2"/>
              <a:buChar char="l"/>
            </a:pPr>
            <a:r>
              <a:rPr lang="zh-CN" altLang="en-US" sz="3200" dirty="0">
                <a:latin typeface="Times New Roman" panose="02020603050405020304" pitchFamily="18" charset="0"/>
                <a:cs typeface="Times New Roman" panose="02020603050405020304" pitchFamily="18" charset="0"/>
              </a:rPr>
              <a:t>Freedom to make life choice</a:t>
            </a:r>
          </a:p>
        </p:txBody>
      </p:sp>
      <p:sp>
        <p:nvSpPr>
          <p:cNvPr id="6" name="矩形 5">
            <a:extLst>
              <a:ext uri="{FF2B5EF4-FFF2-40B4-BE49-F238E27FC236}">
                <a16:creationId xmlns:a16="http://schemas.microsoft.com/office/drawing/2014/main" id="{EBB81A42-FE94-3641-8B4D-F7E22F140873}"/>
              </a:ext>
            </a:extLst>
          </p:cNvPr>
          <p:cNvSpPr/>
          <p:nvPr/>
        </p:nvSpPr>
        <p:spPr>
          <a:xfrm>
            <a:off x="-36830" y="319405"/>
            <a:ext cx="542290" cy="2432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1. Background">
            <a:extLst>
              <a:ext uri="{FF2B5EF4-FFF2-40B4-BE49-F238E27FC236}">
                <a16:creationId xmlns:a16="http://schemas.microsoft.com/office/drawing/2014/main" id="{53FDCC08-8538-E044-AABD-48CACA8C7DFE}"/>
              </a:ext>
            </a:extLst>
          </p:cNvPr>
          <p:cNvSpPr txBox="1"/>
          <p:nvPr/>
        </p:nvSpPr>
        <p:spPr>
          <a:xfrm>
            <a:off x="505173" y="186949"/>
            <a:ext cx="6319038" cy="545790"/>
          </a:xfrm>
          <a:prstGeom prst="rect">
            <a:avLst/>
          </a:prstGeom>
          <a:ln w="12700">
            <a:miter lim="400000"/>
          </a:ln>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a:lstStyle>
          <a:p>
            <a:pPr algn="l"/>
            <a:r>
              <a:rPr lang="en-US" sz="3200" dirty="0">
                <a:latin typeface="Times New Roman" panose="02020503050405090304" pitchFamily="18" charset="0"/>
                <a:cs typeface="Times New Roman" panose="02020503050405090304" pitchFamily="18" charset="0"/>
              </a:rPr>
              <a:t>What metrics are used in the data set?</a:t>
            </a:r>
          </a:p>
        </p:txBody>
      </p:sp>
      <p:sp>
        <p:nvSpPr>
          <p:cNvPr id="3" name="矩形 2">
            <a:extLst>
              <a:ext uri="{FF2B5EF4-FFF2-40B4-BE49-F238E27FC236}">
                <a16:creationId xmlns:a16="http://schemas.microsoft.com/office/drawing/2014/main" id="{4FCC1202-794D-8342-A47A-FB5F1B1FD278}"/>
              </a:ext>
            </a:extLst>
          </p:cNvPr>
          <p:cNvSpPr/>
          <p:nvPr/>
        </p:nvSpPr>
        <p:spPr>
          <a:xfrm>
            <a:off x="1785652" y="2037395"/>
            <a:ext cx="5038559" cy="584775"/>
          </a:xfrm>
          <a:prstGeom prst="rect">
            <a:avLst/>
          </a:prstGeom>
        </p:spPr>
        <p:txBody>
          <a:bodyPr wrap="none">
            <a:spAutoFit/>
          </a:bodyPr>
          <a:lstStyle/>
          <a:p>
            <a:r>
              <a:rPr lang="zh-CN" altLang="en-US" sz="3200" b="1" dirty="0">
                <a:latin typeface="Times New Roman" panose="02020603050405020304" pitchFamily="18" charset="0"/>
                <a:cs typeface="Times New Roman" panose="02020603050405020304" pitchFamily="18" charset="0"/>
              </a:rPr>
              <a:t>Key indicators of the study:</a:t>
            </a:r>
          </a:p>
        </p:txBody>
      </p:sp>
    </p:spTree>
    <p:extLst>
      <p:ext uri="{BB962C8B-B14F-4D97-AF65-F5344CB8AC3E}">
        <p14:creationId xmlns:p14="http://schemas.microsoft.com/office/powerpoint/2010/main" val="2216483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6830" y="319405"/>
            <a:ext cx="542290" cy="2432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1. Background"/>
          <p:cNvSpPr txBox="1"/>
          <p:nvPr/>
        </p:nvSpPr>
        <p:spPr>
          <a:xfrm>
            <a:off x="505173" y="186948"/>
            <a:ext cx="10584074" cy="545790"/>
          </a:xfrm>
          <a:prstGeom prst="rect">
            <a:avLst/>
          </a:prstGeom>
          <a:ln w="12700">
            <a:miter lim="400000"/>
          </a:ln>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a:lstStyle>
          <a:p>
            <a:pPr algn="l"/>
            <a:r>
              <a:rPr lang="en-US" sz="3200" dirty="0">
                <a:latin typeface="Times New Roman" panose="02020503050405090304" pitchFamily="18" charset="0"/>
                <a:cs typeface="Times New Roman" panose="02020503050405090304" pitchFamily="18" charset="0"/>
              </a:rPr>
              <a:t>Did the happiest and unhappiest countries change much?</a:t>
            </a:r>
          </a:p>
        </p:txBody>
      </p:sp>
      <p:pic>
        <p:nvPicPr>
          <p:cNvPr id="15" name="图片 14">
            <a:extLst>
              <a:ext uri="{FF2B5EF4-FFF2-40B4-BE49-F238E27FC236}">
                <a16:creationId xmlns:a16="http://schemas.microsoft.com/office/drawing/2014/main" id="{E7CA4996-6F0F-7A4F-80A1-0C1809F26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97039"/>
            <a:ext cx="4622711" cy="2461688"/>
          </a:xfrm>
          <a:prstGeom prst="rect">
            <a:avLst/>
          </a:prstGeom>
        </p:spPr>
      </p:pic>
      <p:pic>
        <p:nvPicPr>
          <p:cNvPr id="19" name="图片 18">
            <a:extLst>
              <a:ext uri="{FF2B5EF4-FFF2-40B4-BE49-F238E27FC236}">
                <a16:creationId xmlns:a16="http://schemas.microsoft.com/office/drawing/2014/main" id="{F270D92C-97B5-2344-854B-963B17ADF794}"/>
              </a:ext>
            </a:extLst>
          </p:cNvPr>
          <p:cNvPicPr>
            <a:picLocks noChangeAspect="1"/>
          </p:cNvPicPr>
          <p:nvPr/>
        </p:nvPicPr>
        <p:blipFill rotWithShape="1">
          <a:blip r:embed="rId3">
            <a:extLst>
              <a:ext uri="{28A0092B-C50C-407E-A947-70E740481C1C}">
                <a14:useLocalDpi xmlns:a14="http://schemas.microsoft.com/office/drawing/2010/main" val="0"/>
              </a:ext>
            </a:extLst>
          </a:blip>
          <a:srcRect t="16929" b="9887"/>
          <a:stretch/>
        </p:blipFill>
        <p:spPr>
          <a:xfrm>
            <a:off x="49616" y="5075766"/>
            <a:ext cx="4573093" cy="1782234"/>
          </a:xfrm>
          <a:prstGeom prst="rect">
            <a:avLst/>
          </a:prstGeom>
        </p:spPr>
      </p:pic>
      <p:pic>
        <p:nvPicPr>
          <p:cNvPr id="17" name="图片 16">
            <a:extLst>
              <a:ext uri="{FF2B5EF4-FFF2-40B4-BE49-F238E27FC236}">
                <a16:creationId xmlns:a16="http://schemas.microsoft.com/office/drawing/2014/main" id="{D341CAC0-159C-C74C-8EB6-10D23933A7A2}"/>
              </a:ext>
            </a:extLst>
          </p:cNvPr>
          <p:cNvPicPr>
            <a:picLocks noChangeAspect="1"/>
          </p:cNvPicPr>
          <p:nvPr/>
        </p:nvPicPr>
        <p:blipFill rotWithShape="1">
          <a:blip r:embed="rId4">
            <a:extLst>
              <a:ext uri="{28A0092B-C50C-407E-A947-70E740481C1C}">
                <a14:useLocalDpi xmlns:a14="http://schemas.microsoft.com/office/drawing/2010/main" val="0"/>
              </a:ext>
            </a:extLst>
          </a:blip>
          <a:srcRect t="15972"/>
          <a:stretch/>
        </p:blipFill>
        <p:spPr>
          <a:xfrm>
            <a:off x="-2" y="3081867"/>
            <a:ext cx="4622711" cy="2068499"/>
          </a:xfrm>
          <a:prstGeom prst="rect">
            <a:avLst/>
          </a:prstGeom>
        </p:spPr>
      </p:pic>
      <p:pic>
        <p:nvPicPr>
          <p:cNvPr id="7" name="图片 6">
            <a:extLst>
              <a:ext uri="{FF2B5EF4-FFF2-40B4-BE49-F238E27FC236}">
                <a16:creationId xmlns:a16="http://schemas.microsoft.com/office/drawing/2014/main" id="{B1468EA5-CC2F-F845-A738-91BBC74FA18D}"/>
              </a:ext>
            </a:extLst>
          </p:cNvPr>
          <p:cNvPicPr>
            <a:picLocks noChangeAspect="1"/>
          </p:cNvPicPr>
          <p:nvPr/>
        </p:nvPicPr>
        <p:blipFill>
          <a:blip r:embed="rId5"/>
          <a:stretch>
            <a:fillRect/>
          </a:stretch>
        </p:blipFill>
        <p:spPr>
          <a:xfrm>
            <a:off x="5712130" y="731941"/>
            <a:ext cx="5377117" cy="3239008"/>
          </a:xfrm>
          <a:prstGeom prst="rect">
            <a:avLst/>
          </a:prstGeom>
        </p:spPr>
      </p:pic>
      <p:pic>
        <p:nvPicPr>
          <p:cNvPr id="5" name="图片 4">
            <a:extLst>
              <a:ext uri="{FF2B5EF4-FFF2-40B4-BE49-F238E27FC236}">
                <a16:creationId xmlns:a16="http://schemas.microsoft.com/office/drawing/2014/main" id="{438A2782-48AE-9740-AAB9-1D358950CB79}"/>
              </a:ext>
            </a:extLst>
          </p:cNvPr>
          <p:cNvPicPr>
            <a:picLocks noChangeAspect="1"/>
          </p:cNvPicPr>
          <p:nvPr/>
        </p:nvPicPr>
        <p:blipFill rotWithShape="1">
          <a:blip r:embed="rId6"/>
          <a:srcRect l="859" t="2629"/>
          <a:stretch/>
        </p:blipFill>
        <p:spPr>
          <a:xfrm>
            <a:off x="5760897" y="3970949"/>
            <a:ext cx="5193792" cy="2911374"/>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6830" y="319405"/>
            <a:ext cx="542290" cy="2432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1. Background"/>
          <p:cNvSpPr txBox="1"/>
          <p:nvPr/>
        </p:nvSpPr>
        <p:spPr>
          <a:xfrm>
            <a:off x="505173" y="186949"/>
            <a:ext cx="3864648" cy="545790"/>
          </a:xfrm>
          <a:prstGeom prst="rect">
            <a:avLst/>
          </a:prstGeom>
          <a:ln w="12700">
            <a:miter lim="400000"/>
          </a:ln>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a:lstStyle>
          <a:p>
            <a:pPr algn="l"/>
            <a:r>
              <a:rPr lang="en-US" sz="3200" dirty="0">
                <a:latin typeface="Times New Roman" panose="02020503050405090304" pitchFamily="18" charset="0"/>
                <a:cs typeface="Times New Roman" panose="02020503050405090304" pitchFamily="18" charset="0"/>
              </a:rPr>
              <a:t>Finland</a:t>
            </a:r>
            <a:r>
              <a:rPr lang="zh-CN" altLang="en-US" sz="3200" dirty="0">
                <a:latin typeface="Times New Roman" panose="02020503050405090304" pitchFamily="18" charset="0"/>
                <a:cs typeface="Times New Roman" panose="02020503050405090304" pitchFamily="18" charset="0"/>
              </a:rPr>
              <a:t> </a:t>
            </a:r>
            <a:r>
              <a:rPr lang="en-US" altLang="zh-CN" sz="3200" dirty="0">
                <a:latin typeface="Times New Roman" panose="02020503050405090304" pitchFamily="18" charset="0"/>
                <a:cs typeface="Times New Roman" panose="02020503050405090304" pitchFamily="18" charset="0"/>
              </a:rPr>
              <a:t>&amp;</a:t>
            </a:r>
            <a:r>
              <a:rPr lang="zh-CN" altLang="en-US" sz="3200" dirty="0">
                <a:latin typeface="Times New Roman" panose="02020503050405090304" pitchFamily="18" charset="0"/>
                <a:cs typeface="Times New Roman" panose="02020503050405090304" pitchFamily="18" charset="0"/>
              </a:rPr>
              <a:t> </a:t>
            </a:r>
            <a:r>
              <a:rPr lang="en-US" altLang="zh-CN" sz="3200" dirty="0">
                <a:latin typeface="Times New Roman" panose="02020503050405090304" pitchFamily="18" charset="0"/>
                <a:cs typeface="Times New Roman" panose="02020503050405090304" pitchFamily="18" charset="0"/>
              </a:rPr>
              <a:t>Afghanistan</a:t>
            </a:r>
          </a:p>
        </p:txBody>
      </p:sp>
      <p:pic>
        <p:nvPicPr>
          <p:cNvPr id="4" name="图片 3">
            <a:extLst>
              <a:ext uri="{FF2B5EF4-FFF2-40B4-BE49-F238E27FC236}">
                <a16:creationId xmlns:a16="http://schemas.microsoft.com/office/drawing/2014/main" id="{9E35EFC1-D23F-304A-9995-5F6E6401B5A4}"/>
              </a:ext>
            </a:extLst>
          </p:cNvPr>
          <p:cNvPicPr>
            <a:picLocks noChangeAspect="1"/>
          </p:cNvPicPr>
          <p:nvPr/>
        </p:nvPicPr>
        <p:blipFill>
          <a:blip r:embed="rId2"/>
          <a:stretch>
            <a:fillRect/>
          </a:stretch>
        </p:blipFill>
        <p:spPr>
          <a:xfrm>
            <a:off x="333325" y="5217447"/>
            <a:ext cx="5337429" cy="1105299"/>
          </a:xfrm>
          <a:prstGeom prst="rect">
            <a:avLst/>
          </a:prstGeom>
        </p:spPr>
      </p:pic>
      <p:pic>
        <p:nvPicPr>
          <p:cNvPr id="6" name="图片 5">
            <a:extLst>
              <a:ext uri="{FF2B5EF4-FFF2-40B4-BE49-F238E27FC236}">
                <a16:creationId xmlns:a16="http://schemas.microsoft.com/office/drawing/2014/main" id="{878E6EC1-FF52-1E4A-93C6-57F08B8573A4}"/>
              </a:ext>
            </a:extLst>
          </p:cNvPr>
          <p:cNvPicPr>
            <a:picLocks noChangeAspect="1"/>
          </p:cNvPicPr>
          <p:nvPr/>
        </p:nvPicPr>
        <p:blipFill>
          <a:blip r:embed="rId3"/>
          <a:stretch>
            <a:fillRect/>
          </a:stretch>
        </p:blipFill>
        <p:spPr>
          <a:xfrm>
            <a:off x="383650" y="865195"/>
            <a:ext cx="4709525" cy="4397972"/>
          </a:xfrm>
          <a:prstGeom prst="rect">
            <a:avLst/>
          </a:prstGeom>
        </p:spPr>
      </p:pic>
      <p:pic>
        <p:nvPicPr>
          <p:cNvPr id="11" name="图片 10">
            <a:extLst>
              <a:ext uri="{FF2B5EF4-FFF2-40B4-BE49-F238E27FC236}">
                <a16:creationId xmlns:a16="http://schemas.microsoft.com/office/drawing/2014/main" id="{44422AAD-2C4D-AA4E-8D14-D8E9F2E31E64}"/>
              </a:ext>
            </a:extLst>
          </p:cNvPr>
          <p:cNvPicPr>
            <a:picLocks noChangeAspect="1"/>
          </p:cNvPicPr>
          <p:nvPr/>
        </p:nvPicPr>
        <p:blipFill>
          <a:blip r:embed="rId4"/>
          <a:stretch>
            <a:fillRect/>
          </a:stretch>
        </p:blipFill>
        <p:spPr>
          <a:xfrm>
            <a:off x="6382943" y="5288281"/>
            <a:ext cx="5608287" cy="1090293"/>
          </a:xfrm>
          <a:prstGeom prst="rect">
            <a:avLst/>
          </a:prstGeom>
        </p:spPr>
      </p:pic>
      <p:pic>
        <p:nvPicPr>
          <p:cNvPr id="12" name="图片 11">
            <a:extLst>
              <a:ext uri="{FF2B5EF4-FFF2-40B4-BE49-F238E27FC236}">
                <a16:creationId xmlns:a16="http://schemas.microsoft.com/office/drawing/2014/main" id="{8085340E-2625-954B-90F8-E56F04103F94}"/>
              </a:ext>
            </a:extLst>
          </p:cNvPr>
          <p:cNvPicPr>
            <a:picLocks noChangeAspect="1"/>
          </p:cNvPicPr>
          <p:nvPr/>
        </p:nvPicPr>
        <p:blipFill>
          <a:blip r:embed="rId5"/>
          <a:stretch>
            <a:fillRect/>
          </a:stretch>
        </p:blipFill>
        <p:spPr>
          <a:xfrm>
            <a:off x="6200063" y="732739"/>
            <a:ext cx="5418304" cy="4602480"/>
          </a:xfrm>
          <a:prstGeom prst="rect">
            <a:avLst/>
          </a:prstGeom>
        </p:spPr>
      </p:pic>
    </p:spTree>
    <p:extLst>
      <p:ext uri="{BB962C8B-B14F-4D97-AF65-F5344CB8AC3E}">
        <p14:creationId xmlns:p14="http://schemas.microsoft.com/office/powerpoint/2010/main" val="210266120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830" y="319405"/>
            <a:ext cx="542290" cy="2432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1. Background"/>
          <p:cNvSpPr txBox="1"/>
          <p:nvPr/>
        </p:nvSpPr>
        <p:spPr>
          <a:xfrm>
            <a:off x="505173" y="187746"/>
            <a:ext cx="7920990" cy="544195"/>
          </a:xfrm>
          <a:prstGeom prst="rect">
            <a:avLst/>
          </a:prstGeom>
          <a:ln w="12700">
            <a:miter lim="400000"/>
          </a:ln>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a:lstStyle>
          <a:p>
            <a:pPr algn="l"/>
            <a:r>
              <a:rPr lang="zh-CN" altLang="en-US" sz="3200" dirty="0">
                <a:latin typeface="Times New Roman Regular" panose="02020503050405090304" charset="0"/>
                <a:ea typeface="SimSun" charset="0"/>
                <a:cs typeface="Times New Roman Regular" panose="02020503050405090304" charset="0"/>
              </a:rPr>
              <a:t>What are the key factors that affect happiness？</a:t>
            </a:r>
          </a:p>
        </p:txBody>
      </p:sp>
      <p:pic>
        <p:nvPicPr>
          <p:cNvPr id="3" name="图片 2"/>
          <p:cNvPicPr>
            <a:picLocks noChangeAspect="1"/>
          </p:cNvPicPr>
          <p:nvPr/>
        </p:nvPicPr>
        <p:blipFill>
          <a:blip r:embed="rId2"/>
          <a:stretch>
            <a:fillRect/>
          </a:stretch>
        </p:blipFill>
        <p:spPr>
          <a:xfrm>
            <a:off x="6205265" y="1029017"/>
            <a:ext cx="5906135" cy="4799965"/>
          </a:xfrm>
          <a:prstGeom prst="rect">
            <a:avLst/>
          </a:prstGeom>
        </p:spPr>
      </p:pic>
      <p:pic>
        <p:nvPicPr>
          <p:cNvPr id="11" name="图片 10"/>
          <p:cNvPicPr>
            <a:picLocks noChangeAspect="1"/>
          </p:cNvPicPr>
          <p:nvPr/>
        </p:nvPicPr>
        <p:blipFill>
          <a:blip r:embed="rId3"/>
          <a:stretch>
            <a:fillRect/>
          </a:stretch>
        </p:blipFill>
        <p:spPr>
          <a:xfrm>
            <a:off x="80600" y="1306805"/>
            <a:ext cx="5906135" cy="511743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830" y="319405"/>
            <a:ext cx="542290" cy="2432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1. Background"/>
          <p:cNvSpPr txBox="1"/>
          <p:nvPr/>
        </p:nvSpPr>
        <p:spPr>
          <a:xfrm>
            <a:off x="505173" y="186949"/>
            <a:ext cx="6259727" cy="545790"/>
          </a:xfrm>
          <a:prstGeom prst="rect">
            <a:avLst/>
          </a:prstGeom>
          <a:ln w="12700">
            <a:miter lim="400000"/>
          </a:ln>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a:lstStyle>
          <a:p>
            <a:pPr algn="l"/>
            <a:r>
              <a:rPr lang="en-US" altLang="zh-CN" sz="3200" dirty="0">
                <a:latin typeface="Times New Roman Regular" panose="02020503050405090304" charset="0"/>
                <a:ea typeface="SimSun" charset="0"/>
                <a:cs typeface="Times New Roman Regular" panose="02020503050405090304" charset="0"/>
              </a:rPr>
              <a:t>The ten most representative countries</a:t>
            </a:r>
            <a:endParaRPr lang="zh-CN" altLang="en-US" sz="3200" dirty="0">
              <a:latin typeface="Times New Roman Regular" panose="02020503050405090304" charset="0"/>
              <a:ea typeface="SimSun" charset="0"/>
              <a:cs typeface="Times New Roman Regular" panose="02020503050405090304" charset="0"/>
            </a:endParaRPr>
          </a:p>
        </p:txBody>
      </p:sp>
      <p:pic>
        <p:nvPicPr>
          <p:cNvPr id="8" name="图片 7">
            <a:extLst>
              <a:ext uri="{FF2B5EF4-FFF2-40B4-BE49-F238E27FC236}">
                <a16:creationId xmlns:a16="http://schemas.microsoft.com/office/drawing/2014/main" id="{D1479A6C-0579-1748-B1A3-6AA63D92575E}"/>
              </a:ext>
            </a:extLst>
          </p:cNvPr>
          <p:cNvPicPr>
            <a:picLocks noChangeAspect="1"/>
          </p:cNvPicPr>
          <p:nvPr/>
        </p:nvPicPr>
        <p:blipFill>
          <a:blip r:embed="rId2"/>
          <a:stretch>
            <a:fillRect/>
          </a:stretch>
        </p:blipFill>
        <p:spPr>
          <a:xfrm>
            <a:off x="505173" y="5733496"/>
            <a:ext cx="6259727" cy="973750"/>
          </a:xfrm>
          <a:prstGeom prst="rect">
            <a:avLst/>
          </a:prstGeom>
        </p:spPr>
      </p:pic>
      <p:pic>
        <p:nvPicPr>
          <p:cNvPr id="12" name="图片 11">
            <a:extLst>
              <a:ext uri="{FF2B5EF4-FFF2-40B4-BE49-F238E27FC236}">
                <a16:creationId xmlns:a16="http://schemas.microsoft.com/office/drawing/2014/main" id="{1431AC6A-99FE-7B4D-8DC6-67FE84C1691C}"/>
              </a:ext>
            </a:extLst>
          </p:cNvPr>
          <p:cNvPicPr>
            <a:picLocks noChangeAspect="1"/>
          </p:cNvPicPr>
          <p:nvPr/>
        </p:nvPicPr>
        <p:blipFill>
          <a:blip r:embed="rId3"/>
          <a:stretch>
            <a:fillRect/>
          </a:stretch>
        </p:blipFill>
        <p:spPr>
          <a:xfrm>
            <a:off x="331070" y="954700"/>
            <a:ext cx="4754961" cy="2374474"/>
          </a:xfrm>
          <a:prstGeom prst="rect">
            <a:avLst/>
          </a:prstGeom>
        </p:spPr>
      </p:pic>
      <p:pic>
        <p:nvPicPr>
          <p:cNvPr id="3" name="图片 2">
            <a:extLst>
              <a:ext uri="{FF2B5EF4-FFF2-40B4-BE49-F238E27FC236}">
                <a16:creationId xmlns:a16="http://schemas.microsoft.com/office/drawing/2014/main" id="{063BE823-09E1-8545-A64C-79E1D0DA4039}"/>
              </a:ext>
            </a:extLst>
          </p:cNvPr>
          <p:cNvPicPr>
            <a:picLocks noChangeAspect="1"/>
          </p:cNvPicPr>
          <p:nvPr/>
        </p:nvPicPr>
        <p:blipFill>
          <a:blip r:embed="rId4"/>
          <a:stretch>
            <a:fillRect/>
          </a:stretch>
        </p:blipFill>
        <p:spPr>
          <a:xfrm>
            <a:off x="5347732" y="881811"/>
            <a:ext cx="4619227" cy="2298291"/>
          </a:xfrm>
          <a:prstGeom prst="rect">
            <a:avLst/>
          </a:prstGeom>
        </p:spPr>
      </p:pic>
      <p:pic>
        <p:nvPicPr>
          <p:cNvPr id="6" name="图片 5">
            <a:extLst>
              <a:ext uri="{FF2B5EF4-FFF2-40B4-BE49-F238E27FC236}">
                <a16:creationId xmlns:a16="http://schemas.microsoft.com/office/drawing/2014/main" id="{D8D18959-A128-5644-839B-B5FC1EB96ED6}"/>
              </a:ext>
            </a:extLst>
          </p:cNvPr>
          <p:cNvPicPr>
            <a:picLocks noChangeAspect="1"/>
          </p:cNvPicPr>
          <p:nvPr/>
        </p:nvPicPr>
        <p:blipFill>
          <a:blip r:embed="rId5"/>
          <a:stretch>
            <a:fillRect/>
          </a:stretch>
        </p:blipFill>
        <p:spPr>
          <a:xfrm>
            <a:off x="331070" y="3242911"/>
            <a:ext cx="4754961" cy="2408197"/>
          </a:xfrm>
          <a:prstGeom prst="rect">
            <a:avLst/>
          </a:prstGeom>
        </p:spPr>
      </p:pic>
      <p:pic>
        <p:nvPicPr>
          <p:cNvPr id="7" name="图片 6">
            <a:extLst>
              <a:ext uri="{FF2B5EF4-FFF2-40B4-BE49-F238E27FC236}">
                <a16:creationId xmlns:a16="http://schemas.microsoft.com/office/drawing/2014/main" id="{901E8EA7-7A46-E146-A147-C94A51903FF6}"/>
              </a:ext>
            </a:extLst>
          </p:cNvPr>
          <p:cNvPicPr>
            <a:picLocks noChangeAspect="1"/>
          </p:cNvPicPr>
          <p:nvPr/>
        </p:nvPicPr>
        <p:blipFill>
          <a:blip r:embed="rId6"/>
          <a:stretch>
            <a:fillRect/>
          </a:stretch>
        </p:blipFill>
        <p:spPr>
          <a:xfrm>
            <a:off x="5416313" y="3329174"/>
            <a:ext cx="4619227" cy="2289071"/>
          </a:xfrm>
          <a:prstGeom prst="rect">
            <a:avLst/>
          </a:prstGeom>
        </p:spPr>
      </p:pic>
      <p:pic>
        <p:nvPicPr>
          <p:cNvPr id="2" name="图片 1">
            <a:extLst>
              <a:ext uri="{FF2B5EF4-FFF2-40B4-BE49-F238E27FC236}">
                <a16:creationId xmlns:a16="http://schemas.microsoft.com/office/drawing/2014/main" id="{FAFB1713-2811-9242-8E00-3BD6D2661F59}"/>
              </a:ext>
            </a:extLst>
          </p:cNvPr>
          <p:cNvPicPr>
            <a:picLocks noChangeAspect="1"/>
          </p:cNvPicPr>
          <p:nvPr/>
        </p:nvPicPr>
        <p:blipFill>
          <a:blip r:embed="rId7"/>
          <a:stretch>
            <a:fillRect/>
          </a:stretch>
        </p:blipFill>
        <p:spPr>
          <a:xfrm>
            <a:off x="9506685" y="4447009"/>
            <a:ext cx="2354245" cy="2246252"/>
          </a:xfrm>
          <a:prstGeom prst="rect">
            <a:avLst/>
          </a:prstGeom>
        </p:spPr>
      </p:pic>
      <p:sp>
        <p:nvSpPr>
          <p:cNvPr id="9" name="右箭头 8">
            <a:extLst>
              <a:ext uri="{FF2B5EF4-FFF2-40B4-BE49-F238E27FC236}">
                <a16:creationId xmlns:a16="http://schemas.microsoft.com/office/drawing/2014/main" id="{CE56A41B-E00F-1E48-8FE5-A642C6A8DC47}"/>
              </a:ext>
            </a:extLst>
          </p:cNvPr>
          <p:cNvSpPr/>
          <p:nvPr/>
        </p:nvSpPr>
        <p:spPr>
          <a:xfrm>
            <a:off x="7111342" y="6033662"/>
            <a:ext cx="2048900" cy="244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72299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6830" y="319405"/>
            <a:ext cx="542290" cy="2432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1. Background"/>
          <p:cNvSpPr txBox="1"/>
          <p:nvPr/>
        </p:nvSpPr>
        <p:spPr>
          <a:xfrm>
            <a:off x="505173" y="187746"/>
            <a:ext cx="8497570" cy="544195"/>
          </a:xfrm>
          <a:prstGeom prst="rect">
            <a:avLst/>
          </a:prstGeom>
          <a:ln w="12700">
            <a:miter lim="400000"/>
          </a:ln>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a:lstStyle>
          <a:p>
            <a:pPr algn="l"/>
            <a:r>
              <a:rPr lang="zh-CN" altLang="en-US" sz="3200" dirty="0">
                <a:latin typeface="Times New Roman" panose="02020503050405090304" pitchFamily="18" charset="0"/>
                <a:cs typeface="Times New Roman" panose="02020503050405090304" pitchFamily="18" charset="0"/>
              </a:rPr>
              <a:t>Differences in levels of happiness across continents</a:t>
            </a:r>
          </a:p>
        </p:txBody>
      </p:sp>
      <p:pic>
        <p:nvPicPr>
          <p:cNvPr id="3" name="图片 2">
            <a:extLst>
              <a:ext uri="{FF2B5EF4-FFF2-40B4-BE49-F238E27FC236}">
                <a16:creationId xmlns:a16="http://schemas.microsoft.com/office/drawing/2014/main" id="{2E64DD97-DFF8-484C-93E3-57F837D34856}"/>
              </a:ext>
            </a:extLst>
          </p:cNvPr>
          <p:cNvPicPr>
            <a:picLocks noChangeAspect="1"/>
          </p:cNvPicPr>
          <p:nvPr/>
        </p:nvPicPr>
        <p:blipFill>
          <a:blip r:embed="rId2"/>
          <a:stretch>
            <a:fillRect/>
          </a:stretch>
        </p:blipFill>
        <p:spPr>
          <a:xfrm>
            <a:off x="505173" y="1688432"/>
            <a:ext cx="5283200" cy="4533900"/>
          </a:xfrm>
          <a:prstGeom prst="rect">
            <a:avLst/>
          </a:prstGeom>
        </p:spPr>
      </p:pic>
      <p:pic>
        <p:nvPicPr>
          <p:cNvPr id="8" name="图片 7">
            <a:extLst>
              <a:ext uri="{FF2B5EF4-FFF2-40B4-BE49-F238E27FC236}">
                <a16:creationId xmlns:a16="http://schemas.microsoft.com/office/drawing/2014/main" id="{D04DFDE6-5AB9-1E4A-A819-4A917BEA5401}"/>
              </a:ext>
            </a:extLst>
          </p:cNvPr>
          <p:cNvPicPr>
            <a:picLocks noChangeAspect="1"/>
          </p:cNvPicPr>
          <p:nvPr/>
        </p:nvPicPr>
        <p:blipFill>
          <a:blip r:embed="rId3"/>
          <a:stretch>
            <a:fillRect/>
          </a:stretch>
        </p:blipFill>
        <p:spPr>
          <a:xfrm>
            <a:off x="234315" y="987937"/>
            <a:ext cx="6172200" cy="508000"/>
          </a:xfrm>
          <a:prstGeom prst="rect">
            <a:avLst/>
          </a:prstGeom>
        </p:spPr>
      </p:pic>
      <p:pic>
        <p:nvPicPr>
          <p:cNvPr id="9" name="图片 8">
            <a:extLst>
              <a:ext uri="{FF2B5EF4-FFF2-40B4-BE49-F238E27FC236}">
                <a16:creationId xmlns:a16="http://schemas.microsoft.com/office/drawing/2014/main" id="{825872DE-6A12-C44D-962A-7DE1088B73F4}"/>
              </a:ext>
            </a:extLst>
          </p:cNvPr>
          <p:cNvPicPr>
            <a:picLocks noChangeAspect="1"/>
          </p:cNvPicPr>
          <p:nvPr/>
        </p:nvPicPr>
        <p:blipFill>
          <a:blip r:embed="rId4"/>
          <a:stretch>
            <a:fillRect/>
          </a:stretch>
        </p:blipFill>
        <p:spPr>
          <a:xfrm>
            <a:off x="234315" y="1751932"/>
            <a:ext cx="1016000" cy="4406900"/>
          </a:xfrm>
          <a:prstGeom prst="rect">
            <a:avLst/>
          </a:prstGeom>
        </p:spPr>
      </p:pic>
      <p:pic>
        <p:nvPicPr>
          <p:cNvPr id="11" name="图片 10">
            <a:extLst>
              <a:ext uri="{FF2B5EF4-FFF2-40B4-BE49-F238E27FC236}">
                <a16:creationId xmlns:a16="http://schemas.microsoft.com/office/drawing/2014/main" id="{17CFEA11-88A5-5B4A-844A-61F6B27FD0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5540" y="2030969"/>
            <a:ext cx="6096000" cy="4127863"/>
          </a:xfrm>
          <a:prstGeom prst="rect">
            <a:avLst/>
          </a:prstGeom>
        </p:spPr>
      </p:pic>
      <p:sp>
        <p:nvSpPr>
          <p:cNvPr id="12" name="文本框 11">
            <a:extLst>
              <a:ext uri="{FF2B5EF4-FFF2-40B4-BE49-F238E27FC236}">
                <a16:creationId xmlns:a16="http://schemas.microsoft.com/office/drawing/2014/main" id="{B4F294A1-60B2-6F46-9ED2-D1568A83349D}"/>
              </a:ext>
            </a:extLst>
          </p:cNvPr>
          <p:cNvSpPr txBox="1"/>
          <p:nvPr/>
        </p:nvSpPr>
        <p:spPr>
          <a:xfrm>
            <a:off x="2362648" y="6362477"/>
            <a:ext cx="1568250" cy="307777"/>
          </a:xfrm>
          <a:prstGeom prst="rect">
            <a:avLst/>
          </a:prstGeom>
          <a:noFill/>
        </p:spPr>
        <p:txBody>
          <a:bodyPr wrap="none" rtlCol="0">
            <a:spAutoFit/>
          </a:bodyPr>
          <a:lstStyle/>
          <a:p>
            <a:r>
              <a:rPr kumimoji="1" lang="en-US" altLang="zh-CN" sz="1400" dirty="0"/>
              <a:t>From</a:t>
            </a:r>
            <a:r>
              <a:rPr kumimoji="1" lang="zh-CN" altLang="en-US" sz="1400" dirty="0"/>
              <a:t> </a:t>
            </a:r>
            <a:r>
              <a:rPr kumimoji="1" lang="en-US" altLang="zh-CN" sz="1400" dirty="0"/>
              <a:t>2015</a:t>
            </a:r>
            <a:r>
              <a:rPr kumimoji="1" lang="zh-CN" altLang="en-US" sz="1400" dirty="0"/>
              <a:t> </a:t>
            </a:r>
            <a:r>
              <a:rPr kumimoji="1" lang="en-US" altLang="zh-CN" sz="1400" dirty="0"/>
              <a:t>to 2020</a:t>
            </a:r>
            <a:endParaRPr kumimoji="1" lang="zh-CN" alt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60E415A-627A-EE48-9732-F44FA8E938A8}"/>
              </a:ext>
            </a:extLst>
          </p:cNvPr>
          <p:cNvPicPr>
            <a:picLocks noChangeAspect="1"/>
          </p:cNvPicPr>
          <p:nvPr/>
        </p:nvPicPr>
        <p:blipFill rotWithShape="1">
          <a:blip r:embed="rId2"/>
          <a:srcRect b="4101"/>
          <a:stretch/>
        </p:blipFill>
        <p:spPr>
          <a:xfrm>
            <a:off x="1206639" y="1414699"/>
            <a:ext cx="5983802" cy="3503077"/>
          </a:xfrm>
          <a:prstGeom prst="rect">
            <a:avLst/>
          </a:prstGeom>
        </p:spPr>
      </p:pic>
      <p:sp>
        <p:nvSpPr>
          <p:cNvPr id="7" name="文本框 6">
            <a:extLst>
              <a:ext uri="{FF2B5EF4-FFF2-40B4-BE49-F238E27FC236}">
                <a16:creationId xmlns:a16="http://schemas.microsoft.com/office/drawing/2014/main" id="{366CAA9A-629B-3C49-AA17-C6E7106BBAAE}"/>
              </a:ext>
            </a:extLst>
          </p:cNvPr>
          <p:cNvSpPr txBox="1"/>
          <p:nvPr/>
        </p:nvSpPr>
        <p:spPr>
          <a:xfrm>
            <a:off x="7643265" y="1642743"/>
            <a:ext cx="4893864" cy="3046988"/>
          </a:xfrm>
          <a:prstGeom prst="rect">
            <a:avLst/>
          </a:prstGeom>
          <a:noFill/>
        </p:spPr>
        <p:txBody>
          <a:bodyPr wrap="square" rtlCol="0" anchor="t">
            <a:spAutoFit/>
          </a:bodyPr>
          <a:lstStyle/>
          <a:p>
            <a:r>
              <a:rPr lang="en-US" altLang="zh-CN" sz="4800" dirty="0">
                <a:latin typeface="Yuanti SC" panose="02010600040101010101" pitchFamily="2" charset="-122"/>
                <a:ea typeface="Yuanti SC" panose="02010600040101010101" pitchFamily="2" charset="-122"/>
                <a:cs typeface="Times New Roman" panose="02020503050405090304" pitchFamily="18" charset="0"/>
                <a:sym typeface="+mn-ea"/>
              </a:rPr>
              <a:t>HAVE THE CAUSES OF</a:t>
            </a:r>
          </a:p>
          <a:p>
            <a:r>
              <a:rPr lang="en-US" altLang="zh-CN" sz="4800" dirty="0">
                <a:latin typeface="Yuanti SC" panose="02010600040101010101" pitchFamily="2" charset="-122"/>
                <a:ea typeface="Yuanti SC" panose="02010600040101010101" pitchFamily="2" charset="-122"/>
                <a:cs typeface="Times New Roman" panose="02020503050405090304" pitchFamily="18" charset="0"/>
                <a:sym typeface="+mn-ea"/>
              </a:rPr>
              <a:t>HAPPINESS</a:t>
            </a:r>
          </a:p>
          <a:p>
            <a:r>
              <a:rPr lang="en-US" altLang="zh-CN" sz="4800" dirty="0">
                <a:latin typeface="Yuanti SC" panose="02010600040101010101" pitchFamily="2" charset="-122"/>
                <a:ea typeface="Yuanti SC" panose="02010600040101010101" pitchFamily="2" charset="-122"/>
                <a:cs typeface="Times New Roman" panose="02020503050405090304" pitchFamily="18" charset="0"/>
                <a:sym typeface="+mn-ea"/>
              </a:rPr>
              <a:t>CHANGED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830" y="319405"/>
            <a:ext cx="542290" cy="2432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6772F643-ABA5-DF4C-8607-7D7D8F3E7963}"/>
              </a:ext>
            </a:extLst>
          </p:cNvPr>
          <p:cNvGrpSpPr/>
          <p:nvPr/>
        </p:nvGrpSpPr>
        <p:grpSpPr>
          <a:xfrm>
            <a:off x="829928" y="3615558"/>
            <a:ext cx="5621382" cy="3242442"/>
            <a:chOff x="5734595" y="2847019"/>
            <a:chExt cx="6248400" cy="3294740"/>
          </a:xfrm>
        </p:grpSpPr>
        <p:pic>
          <p:nvPicPr>
            <p:cNvPr id="6" name="图片 5">
              <a:extLst>
                <a:ext uri="{FF2B5EF4-FFF2-40B4-BE49-F238E27FC236}">
                  <a16:creationId xmlns:a16="http://schemas.microsoft.com/office/drawing/2014/main" id="{54C6A0B6-2BF5-EA40-B632-842E3B10CE1D}"/>
                </a:ext>
              </a:extLst>
            </p:cNvPr>
            <p:cNvPicPr>
              <a:picLocks noChangeAspect="1"/>
            </p:cNvPicPr>
            <p:nvPr/>
          </p:nvPicPr>
          <p:blipFill rotWithShape="1">
            <a:blip r:embed="rId2">
              <a:extLst>
                <a:ext uri="{28A0092B-C50C-407E-A947-70E740481C1C}">
                  <a14:useLocalDpi xmlns:a14="http://schemas.microsoft.com/office/drawing/2010/main" val="0"/>
                </a:ext>
              </a:extLst>
            </a:blip>
            <a:srcRect b="28855"/>
            <a:stretch/>
          </p:blipFill>
          <p:spPr>
            <a:xfrm>
              <a:off x="5734595" y="2847019"/>
              <a:ext cx="6248400" cy="2367280"/>
            </a:xfrm>
            <a:prstGeom prst="rect">
              <a:avLst/>
            </a:prstGeom>
          </p:spPr>
        </p:pic>
        <p:pic>
          <p:nvPicPr>
            <p:cNvPr id="13" name="图片 12">
              <a:extLst>
                <a:ext uri="{FF2B5EF4-FFF2-40B4-BE49-F238E27FC236}">
                  <a16:creationId xmlns:a16="http://schemas.microsoft.com/office/drawing/2014/main" id="{F16FB3C8-7DBE-F847-B729-1E324856F2BE}"/>
                </a:ext>
              </a:extLst>
            </p:cNvPr>
            <p:cNvPicPr>
              <a:picLocks noChangeAspect="1"/>
            </p:cNvPicPr>
            <p:nvPr/>
          </p:nvPicPr>
          <p:blipFill rotWithShape="1">
            <a:blip r:embed="rId3">
              <a:extLst>
                <a:ext uri="{28A0092B-C50C-407E-A947-70E740481C1C}">
                  <a14:useLocalDpi xmlns:a14="http://schemas.microsoft.com/office/drawing/2010/main" val="0"/>
                </a:ext>
              </a:extLst>
            </a:blip>
            <a:srcRect t="73089"/>
            <a:stretch/>
          </p:blipFill>
          <p:spPr>
            <a:xfrm>
              <a:off x="5734595" y="5246317"/>
              <a:ext cx="6248400" cy="895442"/>
            </a:xfrm>
            <a:prstGeom prst="rect">
              <a:avLst/>
            </a:prstGeom>
          </p:spPr>
        </p:pic>
      </p:grpSp>
      <p:pic>
        <p:nvPicPr>
          <p:cNvPr id="15" name="图片 14">
            <a:extLst>
              <a:ext uri="{FF2B5EF4-FFF2-40B4-BE49-F238E27FC236}">
                <a16:creationId xmlns:a16="http://schemas.microsoft.com/office/drawing/2014/main" id="{902AF306-32CB-9747-95E2-41A46311F680}"/>
              </a:ext>
            </a:extLst>
          </p:cNvPr>
          <p:cNvPicPr>
            <a:picLocks noChangeAspect="1"/>
          </p:cNvPicPr>
          <p:nvPr/>
        </p:nvPicPr>
        <p:blipFill>
          <a:blip r:embed="rId4"/>
          <a:stretch>
            <a:fillRect/>
          </a:stretch>
        </p:blipFill>
        <p:spPr>
          <a:xfrm>
            <a:off x="7385593" y="732739"/>
            <a:ext cx="2452765" cy="2367280"/>
          </a:xfrm>
          <a:prstGeom prst="rect">
            <a:avLst/>
          </a:prstGeom>
        </p:spPr>
      </p:pic>
      <p:grpSp>
        <p:nvGrpSpPr>
          <p:cNvPr id="11" name="组合 10">
            <a:extLst>
              <a:ext uri="{FF2B5EF4-FFF2-40B4-BE49-F238E27FC236}">
                <a16:creationId xmlns:a16="http://schemas.microsoft.com/office/drawing/2014/main" id="{3C29212F-1BA8-5B40-A19C-AFF413ED50B3}"/>
              </a:ext>
            </a:extLst>
          </p:cNvPr>
          <p:cNvGrpSpPr/>
          <p:nvPr/>
        </p:nvGrpSpPr>
        <p:grpSpPr>
          <a:xfrm>
            <a:off x="718756" y="598898"/>
            <a:ext cx="5621382" cy="3278731"/>
            <a:chOff x="5821681" y="186949"/>
            <a:chExt cx="6248400" cy="3278731"/>
          </a:xfrm>
        </p:grpSpPr>
        <p:pic>
          <p:nvPicPr>
            <p:cNvPr id="8" name="图片 7">
              <a:extLst>
                <a:ext uri="{FF2B5EF4-FFF2-40B4-BE49-F238E27FC236}">
                  <a16:creationId xmlns:a16="http://schemas.microsoft.com/office/drawing/2014/main" id="{664D9CE6-78A5-3F4D-9B80-BC1EE69F0407}"/>
                </a:ext>
              </a:extLst>
            </p:cNvPr>
            <p:cNvPicPr>
              <a:picLocks noChangeAspect="1"/>
            </p:cNvPicPr>
            <p:nvPr/>
          </p:nvPicPr>
          <p:blipFill rotWithShape="1">
            <a:blip r:embed="rId5">
              <a:extLst>
                <a:ext uri="{28A0092B-C50C-407E-A947-70E740481C1C}">
                  <a14:useLocalDpi xmlns:a14="http://schemas.microsoft.com/office/drawing/2010/main" val="0"/>
                </a:ext>
              </a:extLst>
            </a:blip>
            <a:srcRect t="73089"/>
            <a:stretch/>
          </p:blipFill>
          <p:spPr>
            <a:xfrm>
              <a:off x="5821681" y="2570239"/>
              <a:ext cx="6248400" cy="895441"/>
            </a:xfrm>
            <a:prstGeom prst="rect">
              <a:avLst/>
            </a:prstGeom>
          </p:spPr>
        </p:pic>
        <p:pic>
          <p:nvPicPr>
            <p:cNvPr id="10" name="图片 9">
              <a:extLst>
                <a:ext uri="{FF2B5EF4-FFF2-40B4-BE49-F238E27FC236}">
                  <a16:creationId xmlns:a16="http://schemas.microsoft.com/office/drawing/2014/main" id="{7CA02E0B-94BF-264F-A544-6ED9BFE30098}"/>
                </a:ext>
              </a:extLst>
            </p:cNvPr>
            <p:cNvPicPr>
              <a:picLocks noChangeAspect="1"/>
            </p:cNvPicPr>
            <p:nvPr/>
          </p:nvPicPr>
          <p:blipFill rotWithShape="1">
            <a:blip r:embed="rId6">
              <a:extLst>
                <a:ext uri="{28A0092B-C50C-407E-A947-70E740481C1C}">
                  <a14:useLocalDpi xmlns:a14="http://schemas.microsoft.com/office/drawing/2010/main" val="0"/>
                </a:ext>
              </a:extLst>
            </a:blip>
            <a:srcRect b="28855"/>
            <a:stretch/>
          </p:blipFill>
          <p:spPr>
            <a:xfrm>
              <a:off x="5821681" y="186949"/>
              <a:ext cx="6248400" cy="2367280"/>
            </a:xfrm>
            <a:prstGeom prst="rect">
              <a:avLst/>
            </a:prstGeom>
          </p:spPr>
        </p:pic>
      </p:grpSp>
      <p:pic>
        <p:nvPicPr>
          <p:cNvPr id="16" name="图片 15">
            <a:extLst>
              <a:ext uri="{FF2B5EF4-FFF2-40B4-BE49-F238E27FC236}">
                <a16:creationId xmlns:a16="http://schemas.microsoft.com/office/drawing/2014/main" id="{D9F02E20-837D-C84C-94A0-CA9A4956211D}"/>
              </a:ext>
            </a:extLst>
          </p:cNvPr>
          <p:cNvPicPr>
            <a:picLocks noChangeAspect="1"/>
          </p:cNvPicPr>
          <p:nvPr/>
        </p:nvPicPr>
        <p:blipFill>
          <a:blip r:embed="rId7"/>
          <a:stretch>
            <a:fillRect/>
          </a:stretch>
        </p:blipFill>
        <p:spPr>
          <a:xfrm>
            <a:off x="7273668" y="3757982"/>
            <a:ext cx="2676614" cy="2507208"/>
          </a:xfrm>
          <a:prstGeom prst="rect">
            <a:avLst/>
          </a:prstGeom>
        </p:spPr>
      </p:pic>
      <p:pic>
        <p:nvPicPr>
          <p:cNvPr id="17" name="图片 16">
            <a:extLst>
              <a:ext uri="{FF2B5EF4-FFF2-40B4-BE49-F238E27FC236}">
                <a16:creationId xmlns:a16="http://schemas.microsoft.com/office/drawing/2014/main" id="{FD2BF79F-3BA8-4240-8789-F569EB41374B}"/>
              </a:ext>
            </a:extLst>
          </p:cNvPr>
          <p:cNvPicPr>
            <a:picLocks noChangeAspect="1"/>
          </p:cNvPicPr>
          <p:nvPr/>
        </p:nvPicPr>
        <p:blipFill>
          <a:blip r:embed="rId8"/>
          <a:stretch>
            <a:fillRect/>
          </a:stretch>
        </p:blipFill>
        <p:spPr>
          <a:xfrm>
            <a:off x="10955565" y="1166948"/>
            <a:ext cx="1084035" cy="4419600"/>
          </a:xfrm>
          <a:prstGeom prst="rect">
            <a:avLst/>
          </a:prstGeom>
        </p:spPr>
      </p:pic>
      <p:sp>
        <p:nvSpPr>
          <p:cNvPr id="18" name="文本框 17">
            <a:extLst>
              <a:ext uri="{FF2B5EF4-FFF2-40B4-BE49-F238E27FC236}">
                <a16:creationId xmlns:a16="http://schemas.microsoft.com/office/drawing/2014/main" id="{8E473986-D883-494E-A734-5CF35722D7D9}"/>
              </a:ext>
            </a:extLst>
          </p:cNvPr>
          <p:cNvSpPr txBox="1"/>
          <p:nvPr/>
        </p:nvSpPr>
        <p:spPr>
          <a:xfrm>
            <a:off x="8119611" y="3104139"/>
            <a:ext cx="984726" cy="307777"/>
          </a:xfrm>
          <a:prstGeom prst="rect">
            <a:avLst/>
          </a:prstGeom>
          <a:noFill/>
        </p:spPr>
        <p:txBody>
          <a:bodyPr wrap="square" rtlCol="0">
            <a:spAutoFit/>
          </a:bodyPr>
          <a:lstStyle/>
          <a:p>
            <a:r>
              <a:rPr kumimoji="1" lang="zh-CN" altLang="en-US" sz="1400" dirty="0"/>
              <a:t>「</a:t>
            </a:r>
            <a:r>
              <a:rPr kumimoji="1" lang="en-US" altLang="zh-CN" sz="1400" dirty="0"/>
              <a:t>2019</a:t>
            </a:r>
            <a:r>
              <a:rPr kumimoji="1" lang="zh-CN" altLang="en-US" sz="1400" dirty="0"/>
              <a:t>」</a:t>
            </a:r>
          </a:p>
        </p:txBody>
      </p:sp>
      <p:sp>
        <p:nvSpPr>
          <p:cNvPr id="19" name="文本框 18">
            <a:extLst>
              <a:ext uri="{FF2B5EF4-FFF2-40B4-BE49-F238E27FC236}">
                <a16:creationId xmlns:a16="http://schemas.microsoft.com/office/drawing/2014/main" id="{D6A721E1-13CF-EA43-A2A5-4325A1A8D654}"/>
              </a:ext>
            </a:extLst>
          </p:cNvPr>
          <p:cNvSpPr txBox="1"/>
          <p:nvPr/>
        </p:nvSpPr>
        <p:spPr>
          <a:xfrm>
            <a:off x="8195114" y="6247146"/>
            <a:ext cx="909223" cy="307777"/>
          </a:xfrm>
          <a:prstGeom prst="rect">
            <a:avLst/>
          </a:prstGeom>
          <a:noFill/>
        </p:spPr>
        <p:txBody>
          <a:bodyPr wrap="none" rtlCol="0">
            <a:spAutoFit/>
          </a:bodyPr>
          <a:lstStyle/>
          <a:p>
            <a:r>
              <a:rPr kumimoji="1" lang="zh-CN" altLang="en-US" sz="1400" dirty="0"/>
              <a:t>「</a:t>
            </a:r>
            <a:r>
              <a:rPr kumimoji="1" lang="en-US" altLang="zh-CN" sz="1400" dirty="0"/>
              <a:t>2020</a:t>
            </a:r>
            <a:r>
              <a:rPr kumimoji="1" lang="zh-CN" altLang="en-US" sz="1400" dirty="0"/>
              <a:t>」</a:t>
            </a:r>
          </a:p>
        </p:txBody>
      </p:sp>
      <p:sp>
        <p:nvSpPr>
          <p:cNvPr id="5" name="1. Background">
            <a:extLst>
              <a:ext uri="{FF2B5EF4-FFF2-40B4-BE49-F238E27FC236}">
                <a16:creationId xmlns:a16="http://schemas.microsoft.com/office/drawing/2014/main" id="{2B65F413-3421-6541-8ACE-252BE9666C89}"/>
              </a:ext>
            </a:extLst>
          </p:cNvPr>
          <p:cNvSpPr txBox="1"/>
          <p:nvPr/>
        </p:nvSpPr>
        <p:spPr>
          <a:xfrm>
            <a:off x="505173" y="167452"/>
            <a:ext cx="4695477" cy="545790"/>
          </a:xfrm>
          <a:prstGeom prst="rect">
            <a:avLst/>
          </a:prstGeom>
          <a:ln w="12700">
            <a:miter lim="400000"/>
          </a:ln>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a:lstStyle>
          <a:p>
            <a:pPr algn="l"/>
            <a:r>
              <a:rPr lang="en-US" altLang="zh-CN" sz="3200" dirty="0">
                <a:latin typeface="Times New Roman Regular" panose="02020503050405090304" charset="0"/>
                <a:ea typeface="SimSun" charset="0"/>
                <a:cs typeface="Times New Roman Regular" panose="02020503050405090304" charset="0"/>
              </a:rPr>
              <a:t>Region analysis </a:t>
            </a:r>
            <a:endParaRPr lang="zh-CN" altLang="en-US" sz="3200" dirty="0">
              <a:latin typeface="Times New Roman Regular" panose="02020503050405090304" charset="0"/>
              <a:ea typeface="SimSun" charset="0"/>
              <a:cs typeface="Times New Roman Regular" panose="0202050305040509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48328" y="666326"/>
            <a:ext cx="2895344" cy="707886"/>
          </a:xfrm>
          <a:prstGeom prst="rect">
            <a:avLst/>
          </a:prstGeom>
          <a:noFill/>
        </p:spPr>
        <p:txBody>
          <a:bodyPr wrap="none" rtlCol="0">
            <a:spAutoFit/>
          </a:bodyPr>
          <a:lstStyle/>
          <a:p>
            <a:r>
              <a:rPr lang="zh-CN" altLang="en-US" sz="4000" b="1" dirty="0">
                <a:latin typeface="Times New Roman Bold" panose="02020503050405090304" charset="0"/>
                <a:cs typeface="Times New Roman Bold" panose="02020503050405090304" charset="0"/>
              </a:rPr>
              <a:t>「</a:t>
            </a:r>
            <a:r>
              <a:rPr lang="en-US" altLang="zh-CN" sz="4000" b="1" dirty="0">
                <a:latin typeface="Times New Roman Bold" panose="02020503050405090304" charset="0"/>
                <a:cs typeface="Times New Roman Bold" panose="02020503050405090304" charset="0"/>
              </a:rPr>
              <a:t>Agenda</a:t>
            </a:r>
            <a:r>
              <a:rPr lang="zh-CN" altLang="en-US" sz="4000" b="1" dirty="0">
                <a:latin typeface="Times New Roman Bold" panose="02020503050405090304" charset="0"/>
                <a:cs typeface="Times New Roman Bold" panose="02020503050405090304" charset="0"/>
              </a:rPr>
              <a:t>」</a:t>
            </a:r>
            <a:endParaRPr lang="en-US" altLang="zh-CN" sz="4000" b="1" dirty="0">
              <a:latin typeface="Times New Roman Bold" panose="02020503050405090304" charset="0"/>
              <a:cs typeface="Times New Roman Bold" panose="02020503050405090304" charset="0"/>
            </a:endParaRPr>
          </a:p>
        </p:txBody>
      </p:sp>
      <p:sp>
        <p:nvSpPr>
          <p:cNvPr id="3" name="文本框 2">
            <a:extLst>
              <a:ext uri="{FF2B5EF4-FFF2-40B4-BE49-F238E27FC236}">
                <a16:creationId xmlns:a16="http://schemas.microsoft.com/office/drawing/2014/main" id="{B2853D66-6685-5246-9FB0-F0E841BF3A7B}"/>
              </a:ext>
            </a:extLst>
          </p:cNvPr>
          <p:cNvSpPr txBox="1"/>
          <p:nvPr/>
        </p:nvSpPr>
        <p:spPr>
          <a:xfrm>
            <a:off x="1923158" y="1916149"/>
            <a:ext cx="8345683" cy="3539430"/>
          </a:xfrm>
          <a:prstGeom prst="rect">
            <a:avLst/>
          </a:prstGeom>
          <a:noFill/>
        </p:spPr>
        <p:txBody>
          <a:bodyPr wrap="none" rtlCol="0" anchor="t">
            <a:spAutoFit/>
          </a:bodyPr>
          <a:lstStyle/>
          <a:p>
            <a:pPr marL="457200" indent="-457200">
              <a:buFont typeface="Wingdings" pitchFamily="2" charset="2"/>
              <a:buChar char="u"/>
            </a:pPr>
            <a:r>
              <a:rPr lang="en-US" altLang="zh-CN" sz="2800" dirty="0">
                <a:latin typeface="Times New Roman" panose="02020503050405090304" pitchFamily="18" charset="0"/>
                <a:cs typeface="Times New Roman" panose="02020503050405090304" pitchFamily="18" charset="0"/>
                <a:sym typeface="+mn-ea"/>
              </a:rPr>
              <a:t>WHY DO WE WANT TO DO</a:t>
            </a:r>
          </a:p>
          <a:p>
            <a:pPr marL="457200" indent="-457200">
              <a:buFont typeface="Wingdings" pitchFamily="2" charset="2"/>
              <a:buChar char="u"/>
            </a:pPr>
            <a:endParaRPr lang="en-US" altLang="zh-CN" sz="2800" dirty="0">
              <a:latin typeface="Times New Roman" panose="02020503050405090304" pitchFamily="18" charset="0"/>
              <a:cs typeface="Times New Roman" panose="02020503050405090304" pitchFamily="18" charset="0"/>
              <a:sym typeface="+mn-ea"/>
            </a:endParaRPr>
          </a:p>
          <a:p>
            <a:pPr marL="457200" indent="-457200">
              <a:buFont typeface="Wingdings" pitchFamily="2" charset="2"/>
              <a:buChar char="u"/>
            </a:pPr>
            <a:r>
              <a:rPr lang="en-US" altLang="zh-CN" sz="2800" dirty="0">
                <a:latin typeface="Times New Roman" panose="02020503050405090304" pitchFamily="18" charset="0"/>
                <a:cs typeface="Times New Roman" panose="02020503050405090304" pitchFamily="18" charset="0"/>
                <a:sym typeface="+mn-ea"/>
              </a:rPr>
              <a:t>HOW DO WE STAR</a:t>
            </a:r>
          </a:p>
          <a:p>
            <a:pPr marL="457200" indent="-457200">
              <a:buFont typeface="Wingdings" pitchFamily="2" charset="2"/>
              <a:buChar char="u"/>
            </a:pPr>
            <a:endParaRPr lang="en-US" altLang="zh-CN" sz="2800" dirty="0">
              <a:latin typeface="Times New Roman" panose="02020503050405090304" pitchFamily="18" charset="0"/>
              <a:cs typeface="Times New Roman" panose="02020503050405090304" pitchFamily="18" charset="0"/>
              <a:sym typeface="+mn-ea"/>
            </a:endParaRPr>
          </a:p>
          <a:p>
            <a:pPr marL="457200" indent="-457200">
              <a:buFont typeface="Wingdings" pitchFamily="2" charset="2"/>
              <a:buChar char="u"/>
            </a:pPr>
            <a:r>
              <a:rPr lang="en-US" altLang="zh-CN" sz="2800" dirty="0">
                <a:latin typeface="Times New Roman" panose="02020503050405090304" pitchFamily="18" charset="0"/>
                <a:cs typeface="Times New Roman" panose="02020503050405090304" pitchFamily="18" charset="0"/>
                <a:sym typeface="+mn-ea"/>
              </a:rPr>
              <a:t>WHAT WE FINE IT</a:t>
            </a:r>
          </a:p>
          <a:p>
            <a:pPr marL="457200" indent="-457200">
              <a:buFont typeface="Wingdings" pitchFamily="2" charset="2"/>
              <a:buChar char="u"/>
            </a:pPr>
            <a:endParaRPr lang="en-US" altLang="zh-CN" sz="2800" dirty="0">
              <a:latin typeface="Times New Roman" panose="02020503050405090304" pitchFamily="18" charset="0"/>
              <a:cs typeface="Times New Roman" panose="02020503050405090304" pitchFamily="18" charset="0"/>
              <a:sym typeface="+mn-ea"/>
            </a:endParaRPr>
          </a:p>
          <a:p>
            <a:pPr marL="457200" indent="-457200">
              <a:buFont typeface="Wingdings" pitchFamily="2" charset="2"/>
              <a:buChar char="u"/>
            </a:pPr>
            <a:r>
              <a:rPr lang="en-US" altLang="zh-CN" sz="2800" dirty="0">
                <a:latin typeface="Times New Roman" panose="02020503050405090304" pitchFamily="18" charset="0"/>
                <a:cs typeface="Times New Roman" panose="02020503050405090304" pitchFamily="18" charset="0"/>
                <a:sym typeface="+mn-ea"/>
              </a:rPr>
              <a:t>HAVE THE CAUSES OF HAPPINESS CHANGED </a:t>
            </a:r>
          </a:p>
          <a:p>
            <a:endParaRPr lang="en-US" altLang="zh-CN" sz="2800" dirty="0">
              <a:latin typeface="Times New Roman" panose="02020503050405090304" pitchFamily="18" charset="0"/>
              <a:cs typeface="Times New Roman" panose="02020503050405090304" pitchFamily="18" charset="0"/>
              <a:sym typeface="+mn-ea"/>
            </a:endParaRPr>
          </a:p>
        </p:txBody>
      </p:sp>
      <p:pic>
        <p:nvPicPr>
          <p:cNvPr id="5" name="图片 4">
            <a:extLst>
              <a:ext uri="{FF2B5EF4-FFF2-40B4-BE49-F238E27FC236}">
                <a16:creationId xmlns:a16="http://schemas.microsoft.com/office/drawing/2014/main" id="{7E056F25-5854-3B4E-8754-58E578FD67EF}"/>
              </a:ext>
            </a:extLst>
          </p:cNvPr>
          <p:cNvPicPr>
            <a:picLocks noChangeAspect="1"/>
          </p:cNvPicPr>
          <p:nvPr/>
        </p:nvPicPr>
        <p:blipFill>
          <a:blip r:embed="rId2"/>
          <a:stretch>
            <a:fillRect/>
          </a:stretch>
        </p:blipFill>
        <p:spPr>
          <a:xfrm>
            <a:off x="4041575" y="455085"/>
            <a:ext cx="899361" cy="91912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830" y="319405"/>
            <a:ext cx="542290" cy="2432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1. Background"/>
          <p:cNvSpPr txBox="1"/>
          <p:nvPr/>
        </p:nvSpPr>
        <p:spPr>
          <a:xfrm>
            <a:off x="505173" y="186949"/>
            <a:ext cx="9762288" cy="545790"/>
          </a:xfrm>
          <a:prstGeom prst="rect">
            <a:avLst/>
          </a:prstGeom>
          <a:ln w="12700">
            <a:miter lim="400000"/>
          </a:ln>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a:lstStyle>
          <a:p>
            <a:pPr algn="l"/>
            <a:r>
              <a:rPr lang="zh-CN" altLang="en-US" sz="3200" dirty="0">
                <a:latin typeface="Times New Roman Regular" panose="02020503050405090304" charset="0"/>
                <a:ea typeface="SimSun" charset="0"/>
                <a:cs typeface="Times New Roman Regular" panose="02020503050405090304" charset="0"/>
              </a:rPr>
              <a:t>Has the key to happiness changed </a:t>
            </a:r>
            <a:r>
              <a:rPr lang="en-US" altLang="zh-CN" sz="3200" dirty="0">
                <a:latin typeface="Times New Roman Regular" panose="02020503050405090304" charset="0"/>
                <a:ea typeface="SimSun" charset="0"/>
                <a:cs typeface="Times New Roman Regular" panose="02020503050405090304" charset="0"/>
              </a:rPr>
              <a:t>under</a:t>
            </a:r>
            <a:r>
              <a:rPr lang="zh-CN" altLang="en-US" sz="3200" dirty="0">
                <a:latin typeface="Times New Roman Regular" panose="02020503050405090304" charset="0"/>
                <a:ea typeface="SimSun" charset="0"/>
                <a:cs typeface="Times New Roman Regular" panose="02020503050405090304" charset="0"/>
              </a:rPr>
              <a:t> </a:t>
            </a:r>
            <a:r>
              <a:rPr lang="en-US" altLang="zh-CN" sz="3200" dirty="0">
                <a:latin typeface="Times New Roman Regular" panose="02020503050405090304" charset="0"/>
                <a:ea typeface="SimSun" charset="0"/>
                <a:cs typeface="Times New Roman Regular" panose="02020503050405090304" charset="0"/>
              </a:rPr>
              <a:t>the COVID-19</a:t>
            </a:r>
            <a:r>
              <a:rPr lang="zh-CN" altLang="en-US" sz="3200" dirty="0">
                <a:latin typeface="Times New Roman Regular" panose="02020503050405090304" charset="0"/>
                <a:ea typeface="SimSun" charset="0"/>
                <a:cs typeface="Times New Roman Regular" panose="02020503050405090304" charset="0"/>
              </a:rPr>
              <a:t>？</a:t>
            </a:r>
          </a:p>
        </p:txBody>
      </p:sp>
      <p:sp>
        <p:nvSpPr>
          <p:cNvPr id="9" name="文本框 8"/>
          <p:cNvSpPr txBox="1"/>
          <p:nvPr/>
        </p:nvSpPr>
        <p:spPr>
          <a:xfrm>
            <a:off x="505460" y="950595"/>
            <a:ext cx="7010400" cy="368300"/>
          </a:xfrm>
          <a:prstGeom prst="rect">
            <a:avLst/>
          </a:prstGeom>
          <a:noFill/>
        </p:spPr>
        <p:txBody>
          <a:bodyPr wrap="none" rtlCol="0">
            <a:spAutoFit/>
          </a:bodyPr>
          <a:lstStyle/>
          <a:p>
            <a:pPr marL="285750" indent="-285750" algn="l">
              <a:buFont typeface="Wingdings" panose="05000000000000000000" charset="0"/>
              <a:buChar char=""/>
            </a:pPr>
            <a:r>
              <a:rPr lang="en-US" altLang="zh-CN"/>
              <a:t>From 2019 to 2020</a:t>
            </a:r>
            <a:r>
              <a:rPr lang="zh-CN" altLang="en-US"/>
              <a:t>，</a:t>
            </a:r>
            <a:r>
              <a:rPr lang="en-US" altLang="zh-CN"/>
              <a:t>t</a:t>
            </a:r>
            <a:r>
              <a:rPr lang="zh-CN" altLang="en-US"/>
              <a:t>he correlation between happiness indices</a:t>
            </a:r>
            <a:r>
              <a:rPr lang="en-US" altLang="zh-CN"/>
              <a:t>.</a:t>
            </a:r>
          </a:p>
        </p:txBody>
      </p:sp>
      <p:pic>
        <p:nvPicPr>
          <p:cNvPr id="11" name="图片 10"/>
          <p:cNvPicPr>
            <a:picLocks noChangeAspect="1"/>
          </p:cNvPicPr>
          <p:nvPr/>
        </p:nvPicPr>
        <p:blipFill>
          <a:blip r:embed="rId2"/>
          <a:srcRect l="23219"/>
          <a:stretch>
            <a:fillRect/>
          </a:stretch>
        </p:blipFill>
        <p:spPr>
          <a:xfrm>
            <a:off x="6296025" y="1537652"/>
            <a:ext cx="4203700" cy="4846955"/>
          </a:xfrm>
          <a:prstGeom prst="rect">
            <a:avLst/>
          </a:prstGeom>
        </p:spPr>
      </p:pic>
      <p:pic>
        <p:nvPicPr>
          <p:cNvPr id="10" name="图片 9"/>
          <p:cNvPicPr>
            <a:picLocks noChangeAspect="1"/>
          </p:cNvPicPr>
          <p:nvPr/>
        </p:nvPicPr>
        <p:blipFill>
          <a:blip r:embed="rId3"/>
          <a:stretch>
            <a:fillRect/>
          </a:stretch>
        </p:blipFill>
        <p:spPr>
          <a:xfrm>
            <a:off x="505173" y="1536751"/>
            <a:ext cx="4818380" cy="48463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A9E2E1D-A5F1-D746-BFB3-72E566CCCAD6}"/>
              </a:ext>
            </a:extLst>
          </p:cNvPr>
          <p:cNvPicPr>
            <a:picLocks noChangeAspect="1"/>
          </p:cNvPicPr>
          <p:nvPr/>
        </p:nvPicPr>
        <p:blipFill rotWithShape="1">
          <a:blip r:embed="rId2">
            <a:extLst>
              <a:ext uri="{28A0092B-C50C-407E-A947-70E740481C1C}">
                <a14:useLocalDpi xmlns:a14="http://schemas.microsoft.com/office/drawing/2010/main" val="0"/>
              </a:ext>
            </a:extLst>
          </a:blip>
          <a:srcRect r="26358"/>
          <a:stretch/>
        </p:blipFill>
        <p:spPr>
          <a:xfrm>
            <a:off x="234315" y="2412111"/>
            <a:ext cx="3666173" cy="3327400"/>
          </a:xfrm>
          <a:prstGeom prst="rect">
            <a:avLst/>
          </a:prstGeom>
        </p:spPr>
      </p:pic>
      <p:pic>
        <p:nvPicPr>
          <p:cNvPr id="9" name="图片 8">
            <a:extLst>
              <a:ext uri="{FF2B5EF4-FFF2-40B4-BE49-F238E27FC236}">
                <a16:creationId xmlns:a16="http://schemas.microsoft.com/office/drawing/2014/main" id="{AB375892-4F2A-4648-909C-A8CBCB80C923}"/>
              </a:ext>
            </a:extLst>
          </p:cNvPr>
          <p:cNvPicPr>
            <a:picLocks noChangeAspect="1"/>
          </p:cNvPicPr>
          <p:nvPr/>
        </p:nvPicPr>
        <p:blipFill rotWithShape="1">
          <a:blip r:embed="rId3">
            <a:extLst>
              <a:ext uri="{28A0092B-C50C-407E-A947-70E740481C1C}">
                <a14:useLocalDpi xmlns:a14="http://schemas.microsoft.com/office/drawing/2010/main" val="0"/>
              </a:ext>
            </a:extLst>
          </a:blip>
          <a:srcRect t="8731" r="26358"/>
          <a:stretch/>
        </p:blipFill>
        <p:spPr>
          <a:xfrm>
            <a:off x="3900488" y="2702623"/>
            <a:ext cx="3666173" cy="3036887"/>
          </a:xfrm>
          <a:prstGeom prst="rect">
            <a:avLst/>
          </a:prstGeom>
        </p:spPr>
      </p:pic>
      <p:pic>
        <p:nvPicPr>
          <p:cNvPr id="11" name="图片 10">
            <a:extLst>
              <a:ext uri="{FF2B5EF4-FFF2-40B4-BE49-F238E27FC236}">
                <a16:creationId xmlns:a16="http://schemas.microsoft.com/office/drawing/2014/main" id="{4FE60E10-01C1-BA41-BD99-623A5C9CD179}"/>
              </a:ext>
            </a:extLst>
          </p:cNvPr>
          <p:cNvPicPr>
            <a:picLocks noChangeAspect="1"/>
          </p:cNvPicPr>
          <p:nvPr/>
        </p:nvPicPr>
        <p:blipFill rotWithShape="1">
          <a:blip r:embed="rId4">
            <a:extLst>
              <a:ext uri="{28A0092B-C50C-407E-A947-70E740481C1C}">
                <a14:useLocalDpi xmlns:a14="http://schemas.microsoft.com/office/drawing/2010/main" val="0"/>
              </a:ext>
            </a:extLst>
          </a:blip>
          <a:srcRect t="8731" r="8169"/>
          <a:stretch/>
        </p:blipFill>
        <p:spPr>
          <a:xfrm>
            <a:off x="7620319" y="2702623"/>
            <a:ext cx="4571681" cy="3036888"/>
          </a:xfrm>
          <a:prstGeom prst="rect">
            <a:avLst/>
          </a:prstGeom>
        </p:spPr>
      </p:pic>
      <p:sp>
        <p:nvSpPr>
          <p:cNvPr id="13" name="矩形 12">
            <a:extLst>
              <a:ext uri="{FF2B5EF4-FFF2-40B4-BE49-F238E27FC236}">
                <a16:creationId xmlns:a16="http://schemas.microsoft.com/office/drawing/2014/main" id="{B6A6A107-DB76-5140-8D60-1A5140DF92C7}"/>
              </a:ext>
            </a:extLst>
          </p:cNvPr>
          <p:cNvSpPr/>
          <p:nvPr/>
        </p:nvSpPr>
        <p:spPr>
          <a:xfrm>
            <a:off x="-36830" y="319405"/>
            <a:ext cx="542290" cy="2432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1. Background">
            <a:extLst>
              <a:ext uri="{FF2B5EF4-FFF2-40B4-BE49-F238E27FC236}">
                <a16:creationId xmlns:a16="http://schemas.microsoft.com/office/drawing/2014/main" id="{9C4F40CA-4F58-0243-85B8-C0D977F78CE2}"/>
              </a:ext>
            </a:extLst>
          </p:cNvPr>
          <p:cNvSpPr txBox="1"/>
          <p:nvPr/>
        </p:nvSpPr>
        <p:spPr>
          <a:xfrm>
            <a:off x="505173" y="186949"/>
            <a:ext cx="1010661" cy="545790"/>
          </a:xfrm>
          <a:prstGeom prst="rect">
            <a:avLst/>
          </a:prstGeom>
          <a:ln w="12700">
            <a:miter lim="400000"/>
          </a:ln>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a:lstStyle>
          <a:p>
            <a:pPr algn="l"/>
            <a:r>
              <a:rPr lang="en-US" altLang="zh-CN" sz="3200" dirty="0">
                <a:latin typeface="Times New Roman" panose="02020503050405090304" pitchFamily="18" charset="0"/>
                <a:cs typeface="Times New Roman" panose="02020503050405090304" pitchFamily="18" charset="0"/>
              </a:rPr>
              <a:t>GDP </a:t>
            </a:r>
            <a:endParaRPr lang="zh-CN" altLang="en-US" sz="3200" dirty="0">
              <a:latin typeface="Times New Roman" panose="02020503050405090304" pitchFamily="18" charset="0"/>
              <a:cs typeface="Times New Roman" panose="02020503050405090304" pitchFamily="18" charset="0"/>
            </a:endParaRPr>
          </a:p>
        </p:txBody>
      </p:sp>
      <p:sp>
        <p:nvSpPr>
          <p:cNvPr id="17" name="文本框 16">
            <a:extLst>
              <a:ext uri="{FF2B5EF4-FFF2-40B4-BE49-F238E27FC236}">
                <a16:creationId xmlns:a16="http://schemas.microsoft.com/office/drawing/2014/main" id="{81C0D7A3-94C7-9E4A-9D5C-E4D58FE7D950}"/>
              </a:ext>
            </a:extLst>
          </p:cNvPr>
          <p:cNvSpPr txBox="1"/>
          <p:nvPr/>
        </p:nvSpPr>
        <p:spPr>
          <a:xfrm>
            <a:off x="590517" y="1387759"/>
            <a:ext cx="8250144" cy="369332"/>
          </a:xfrm>
          <a:prstGeom prst="rect">
            <a:avLst/>
          </a:prstGeom>
          <a:noFill/>
        </p:spPr>
        <p:txBody>
          <a:bodyPr wrap="none" rtlCol="0">
            <a:spAutoFit/>
          </a:bodyPr>
          <a:lstStyle/>
          <a:p>
            <a:r>
              <a:rPr kumimoji="1" lang="en-US" altLang="zh-CN" dirty="0"/>
              <a:t>Compare the correlation between GDP and happiness during and before the epidemic</a:t>
            </a:r>
            <a:endParaRPr kumimoji="1" lang="zh-CN" altLang="en-US" dirty="0"/>
          </a:p>
        </p:txBody>
      </p:sp>
    </p:spTree>
    <p:extLst>
      <p:ext uri="{BB962C8B-B14F-4D97-AF65-F5344CB8AC3E}">
        <p14:creationId xmlns:p14="http://schemas.microsoft.com/office/powerpoint/2010/main" val="2401550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B6A6A107-DB76-5140-8D60-1A5140DF92C7}"/>
              </a:ext>
            </a:extLst>
          </p:cNvPr>
          <p:cNvSpPr/>
          <p:nvPr/>
        </p:nvSpPr>
        <p:spPr>
          <a:xfrm>
            <a:off x="-36830" y="319405"/>
            <a:ext cx="542290" cy="2432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1. Background">
            <a:extLst>
              <a:ext uri="{FF2B5EF4-FFF2-40B4-BE49-F238E27FC236}">
                <a16:creationId xmlns:a16="http://schemas.microsoft.com/office/drawing/2014/main" id="{9C4F40CA-4F58-0243-85B8-C0D977F78CE2}"/>
              </a:ext>
            </a:extLst>
          </p:cNvPr>
          <p:cNvSpPr txBox="1"/>
          <p:nvPr/>
        </p:nvSpPr>
        <p:spPr>
          <a:xfrm>
            <a:off x="505173" y="186949"/>
            <a:ext cx="2234586" cy="545790"/>
          </a:xfrm>
          <a:prstGeom prst="rect">
            <a:avLst/>
          </a:prstGeom>
          <a:ln w="12700">
            <a:miter lim="400000"/>
          </a:ln>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a:lstStyle>
          <a:p>
            <a:pPr algn="l"/>
            <a:r>
              <a:rPr lang="en-US" altLang="zh-CN" sz="3200" dirty="0">
                <a:latin typeface="Times New Roman" panose="02020503050405090304" pitchFamily="18" charset="0"/>
                <a:cs typeface="Times New Roman" panose="02020503050405090304" pitchFamily="18" charset="0"/>
              </a:rPr>
              <a:t>Hong Kong  </a:t>
            </a:r>
            <a:endParaRPr lang="zh-CN" altLang="en-US" sz="3200" dirty="0">
              <a:latin typeface="Times New Roman" panose="02020503050405090304" pitchFamily="18" charset="0"/>
              <a:cs typeface="Times New Roman" panose="02020503050405090304" pitchFamily="18" charset="0"/>
            </a:endParaRPr>
          </a:p>
        </p:txBody>
      </p:sp>
      <p:pic>
        <p:nvPicPr>
          <p:cNvPr id="2" name="图片 1">
            <a:extLst>
              <a:ext uri="{FF2B5EF4-FFF2-40B4-BE49-F238E27FC236}">
                <a16:creationId xmlns:a16="http://schemas.microsoft.com/office/drawing/2014/main" id="{AEDC1768-C52A-B44F-90EA-DD6A89D930FD}"/>
              </a:ext>
            </a:extLst>
          </p:cNvPr>
          <p:cNvPicPr>
            <a:picLocks noChangeAspect="1"/>
          </p:cNvPicPr>
          <p:nvPr/>
        </p:nvPicPr>
        <p:blipFill>
          <a:blip r:embed="rId2"/>
          <a:stretch>
            <a:fillRect/>
          </a:stretch>
        </p:blipFill>
        <p:spPr>
          <a:xfrm>
            <a:off x="5877189" y="1024565"/>
            <a:ext cx="6219822" cy="5217740"/>
          </a:xfrm>
          <a:prstGeom prst="rect">
            <a:avLst/>
          </a:prstGeom>
        </p:spPr>
      </p:pic>
      <p:pic>
        <p:nvPicPr>
          <p:cNvPr id="12" name="图片 11">
            <a:extLst>
              <a:ext uri="{FF2B5EF4-FFF2-40B4-BE49-F238E27FC236}">
                <a16:creationId xmlns:a16="http://schemas.microsoft.com/office/drawing/2014/main" id="{F272A09A-501E-E643-BBF9-C8AC3A88D0F5}"/>
              </a:ext>
            </a:extLst>
          </p:cNvPr>
          <p:cNvPicPr>
            <a:picLocks noChangeAspect="1"/>
          </p:cNvPicPr>
          <p:nvPr/>
        </p:nvPicPr>
        <p:blipFill>
          <a:blip r:embed="rId3"/>
          <a:stretch>
            <a:fillRect/>
          </a:stretch>
        </p:blipFill>
        <p:spPr>
          <a:xfrm>
            <a:off x="505173" y="884031"/>
            <a:ext cx="5775825" cy="2977229"/>
          </a:xfrm>
          <a:prstGeom prst="rect">
            <a:avLst/>
          </a:prstGeom>
        </p:spPr>
      </p:pic>
      <p:pic>
        <p:nvPicPr>
          <p:cNvPr id="16" name="图片 15">
            <a:extLst>
              <a:ext uri="{FF2B5EF4-FFF2-40B4-BE49-F238E27FC236}">
                <a16:creationId xmlns:a16="http://schemas.microsoft.com/office/drawing/2014/main" id="{FED99EC0-3E79-554B-8EE0-E93FA5B02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173" y="3842424"/>
            <a:ext cx="5590827" cy="2977229"/>
          </a:xfrm>
          <a:prstGeom prst="rect">
            <a:avLst/>
          </a:prstGeom>
        </p:spPr>
      </p:pic>
    </p:spTree>
    <p:extLst>
      <p:ext uri="{BB962C8B-B14F-4D97-AF65-F5344CB8AC3E}">
        <p14:creationId xmlns:p14="http://schemas.microsoft.com/office/powerpoint/2010/main" val="1061701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1F7D0E-828D-F143-8DE1-BBDEF9118811}"/>
              </a:ext>
            </a:extLst>
          </p:cNvPr>
          <p:cNvSpPr/>
          <p:nvPr/>
        </p:nvSpPr>
        <p:spPr>
          <a:xfrm>
            <a:off x="1207054" y="1978104"/>
            <a:ext cx="4212756" cy="1107996"/>
          </a:xfrm>
          <a:prstGeom prst="rect">
            <a:avLst/>
          </a:prstGeom>
        </p:spPr>
        <p:txBody>
          <a:bodyPr wrap="none">
            <a:spAutoFit/>
          </a:bodyPr>
          <a:lstStyle/>
          <a:p>
            <a:r>
              <a:rPr lang="en-US" altLang="zh-CN" sz="6600" dirty="0"/>
              <a:t>HAPPINESS</a:t>
            </a:r>
            <a:r>
              <a:rPr lang="zh-CN" altLang="en-US" sz="6600" dirty="0"/>
              <a:t> </a:t>
            </a:r>
          </a:p>
        </p:txBody>
      </p:sp>
      <p:sp>
        <p:nvSpPr>
          <p:cNvPr id="3" name="矩形 2">
            <a:extLst>
              <a:ext uri="{FF2B5EF4-FFF2-40B4-BE49-F238E27FC236}">
                <a16:creationId xmlns:a16="http://schemas.microsoft.com/office/drawing/2014/main" id="{0B189C29-A217-474C-A61B-872E108E0637}"/>
              </a:ext>
            </a:extLst>
          </p:cNvPr>
          <p:cNvSpPr/>
          <p:nvPr/>
        </p:nvSpPr>
        <p:spPr>
          <a:xfrm>
            <a:off x="8194432" y="1952437"/>
            <a:ext cx="2509020" cy="1107996"/>
          </a:xfrm>
          <a:prstGeom prst="rect">
            <a:avLst/>
          </a:prstGeom>
        </p:spPr>
        <p:txBody>
          <a:bodyPr wrap="none">
            <a:spAutoFit/>
          </a:bodyPr>
          <a:lstStyle/>
          <a:p>
            <a:r>
              <a:rPr lang="en-US" altLang="zh-CN" sz="6600" dirty="0"/>
              <a:t>INDEX</a:t>
            </a:r>
            <a:r>
              <a:rPr lang="zh-CN" altLang="en-US" sz="6600" dirty="0"/>
              <a:t> </a:t>
            </a:r>
          </a:p>
        </p:txBody>
      </p:sp>
      <p:pic>
        <p:nvPicPr>
          <p:cNvPr id="6" name="图片 5">
            <a:extLst>
              <a:ext uri="{FF2B5EF4-FFF2-40B4-BE49-F238E27FC236}">
                <a16:creationId xmlns:a16="http://schemas.microsoft.com/office/drawing/2014/main" id="{3ADEE4EC-B610-0D4A-9E0C-29D7D313559A}"/>
              </a:ext>
            </a:extLst>
          </p:cNvPr>
          <p:cNvPicPr>
            <a:picLocks noChangeAspect="1"/>
          </p:cNvPicPr>
          <p:nvPr/>
        </p:nvPicPr>
        <p:blipFill>
          <a:blip r:embed="rId2"/>
          <a:stretch>
            <a:fillRect/>
          </a:stretch>
        </p:blipFill>
        <p:spPr>
          <a:xfrm>
            <a:off x="-117418" y="3771900"/>
            <a:ext cx="11887200" cy="3086100"/>
          </a:xfrm>
          <a:prstGeom prst="rect">
            <a:avLst/>
          </a:prstGeom>
        </p:spPr>
      </p:pic>
      <p:sp>
        <p:nvSpPr>
          <p:cNvPr id="7" name="矩形 6">
            <a:extLst>
              <a:ext uri="{FF2B5EF4-FFF2-40B4-BE49-F238E27FC236}">
                <a16:creationId xmlns:a16="http://schemas.microsoft.com/office/drawing/2014/main" id="{E0C78AA6-3C5F-734A-8712-169233875A34}"/>
              </a:ext>
            </a:extLst>
          </p:cNvPr>
          <p:cNvSpPr/>
          <p:nvPr/>
        </p:nvSpPr>
        <p:spPr>
          <a:xfrm>
            <a:off x="5728907" y="1952437"/>
            <a:ext cx="1452642" cy="1107996"/>
          </a:xfrm>
          <a:prstGeom prst="rect">
            <a:avLst/>
          </a:prstGeom>
        </p:spPr>
        <p:txBody>
          <a:bodyPr wrap="none">
            <a:spAutoFit/>
          </a:bodyPr>
          <a:lstStyle/>
          <a:p>
            <a:r>
              <a:rPr lang="zh-CN" altLang="en-US" sz="6600" dirty="0"/>
              <a:t>！</a:t>
            </a:r>
            <a:r>
              <a:rPr lang="en-US" altLang="zh-CN" sz="6600" dirty="0"/>
              <a:t>=</a:t>
            </a:r>
            <a:endParaRPr lang="zh-CN" altLang="en-US" sz="6600" dirty="0"/>
          </a:p>
        </p:txBody>
      </p:sp>
    </p:spTree>
    <p:extLst>
      <p:ext uri="{BB962C8B-B14F-4D97-AF65-F5344CB8AC3E}">
        <p14:creationId xmlns:p14="http://schemas.microsoft.com/office/powerpoint/2010/main" val="736429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10ECBC4-51FD-9D42-A364-48DC926BA255}"/>
              </a:ext>
            </a:extLst>
          </p:cNvPr>
          <p:cNvSpPr/>
          <p:nvPr/>
        </p:nvSpPr>
        <p:spPr>
          <a:xfrm>
            <a:off x="5913120" y="2459504"/>
            <a:ext cx="6096000" cy="1938992"/>
          </a:xfrm>
          <a:prstGeom prst="rect">
            <a:avLst/>
          </a:prstGeom>
        </p:spPr>
        <p:txBody>
          <a:bodyPr>
            <a:spAutoFit/>
          </a:bodyPr>
          <a:lstStyle/>
          <a:p>
            <a:r>
              <a:rPr lang="zh-CN" altLang="en-US" sz="4000" dirty="0"/>
              <a:t>Most folks are about as happy as they make up their minds to be. </a:t>
            </a:r>
            <a:r>
              <a:rPr lang="en-US" altLang="zh-CN" sz="4000" dirty="0"/>
              <a:t>——</a:t>
            </a:r>
            <a:r>
              <a:rPr lang="zh-CN" altLang="en-US" sz="4000" dirty="0"/>
              <a:t> Lincoln</a:t>
            </a:r>
          </a:p>
        </p:txBody>
      </p:sp>
      <p:pic>
        <p:nvPicPr>
          <p:cNvPr id="3" name="图片 2">
            <a:extLst>
              <a:ext uri="{FF2B5EF4-FFF2-40B4-BE49-F238E27FC236}">
                <a16:creationId xmlns:a16="http://schemas.microsoft.com/office/drawing/2014/main" id="{1D5E69C3-2BB7-7C41-8571-ADEBCD28F9AF}"/>
              </a:ext>
            </a:extLst>
          </p:cNvPr>
          <p:cNvPicPr>
            <a:picLocks noChangeAspect="1"/>
          </p:cNvPicPr>
          <p:nvPr/>
        </p:nvPicPr>
        <p:blipFill>
          <a:blip r:embed="rId2"/>
          <a:stretch>
            <a:fillRect/>
          </a:stretch>
        </p:blipFill>
        <p:spPr>
          <a:xfrm>
            <a:off x="485622" y="1141095"/>
            <a:ext cx="5165878" cy="4575810"/>
          </a:xfrm>
          <a:prstGeom prst="rect">
            <a:avLst/>
          </a:prstGeom>
        </p:spPr>
      </p:pic>
    </p:spTree>
    <p:extLst>
      <p:ext uri="{BB962C8B-B14F-4D97-AF65-F5344CB8AC3E}">
        <p14:creationId xmlns:p14="http://schemas.microsoft.com/office/powerpoint/2010/main" val="3644617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Background">
            <a:extLst>
              <a:ext uri="{FF2B5EF4-FFF2-40B4-BE49-F238E27FC236}">
                <a16:creationId xmlns:a16="http://schemas.microsoft.com/office/drawing/2014/main" id="{3D0EC2AA-4F07-0E46-BC09-4C9306B675FB}"/>
              </a:ext>
            </a:extLst>
          </p:cNvPr>
          <p:cNvSpPr txBox="1"/>
          <p:nvPr/>
        </p:nvSpPr>
        <p:spPr>
          <a:xfrm>
            <a:off x="505173" y="186949"/>
            <a:ext cx="102657" cy="545790"/>
          </a:xfrm>
          <a:prstGeom prst="rect">
            <a:avLst/>
          </a:prstGeom>
          <a:ln w="12700">
            <a:miter lim="400000"/>
          </a:ln>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a:lstStyle>
          <a:p>
            <a:pPr algn="l"/>
            <a:endParaRPr lang="en-US" sz="3200" dirty="0">
              <a:latin typeface="Times New Roman" panose="02020503050405090304" pitchFamily="18" charset="0"/>
              <a:cs typeface="Times New Roman" panose="02020503050405090304" pitchFamily="18" charset="0"/>
            </a:endParaRPr>
          </a:p>
        </p:txBody>
      </p:sp>
      <p:pic>
        <p:nvPicPr>
          <p:cNvPr id="5" name="图片 4">
            <a:extLst>
              <a:ext uri="{FF2B5EF4-FFF2-40B4-BE49-F238E27FC236}">
                <a16:creationId xmlns:a16="http://schemas.microsoft.com/office/drawing/2014/main" id="{CF665491-47A7-304A-A3CD-C5D3A42F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3967" y="1716616"/>
            <a:ext cx="3175000" cy="2374900"/>
          </a:xfrm>
          <a:prstGeom prst="rect">
            <a:avLst/>
          </a:prstGeom>
        </p:spPr>
      </p:pic>
      <p:sp>
        <p:nvSpPr>
          <p:cNvPr id="6" name="文本框 5">
            <a:extLst>
              <a:ext uri="{FF2B5EF4-FFF2-40B4-BE49-F238E27FC236}">
                <a16:creationId xmlns:a16="http://schemas.microsoft.com/office/drawing/2014/main" id="{7E81640A-92D2-DC40-A6C3-EE354A2D5A8F}"/>
              </a:ext>
            </a:extLst>
          </p:cNvPr>
          <p:cNvSpPr txBox="1"/>
          <p:nvPr/>
        </p:nvSpPr>
        <p:spPr>
          <a:xfrm>
            <a:off x="7183967" y="4402666"/>
            <a:ext cx="2694007" cy="954107"/>
          </a:xfrm>
          <a:prstGeom prst="rect">
            <a:avLst/>
          </a:prstGeom>
          <a:noFill/>
        </p:spPr>
        <p:txBody>
          <a:bodyPr wrap="none" rtlCol="0">
            <a:spAutoFit/>
          </a:bodyPr>
          <a:lstStyle/>
          <a:p>
            <a:r>
              <a:rPr kumimoji="1" lang="en-US" altLang="zh-CN" sz="2800" dirty="0"/>
              <a:t>Thanks</a:t>
            </a:r>
            <a:r>
              <a:rPr kumimoji="1" lang="zh-CN" altLang="en-US" sz="2800" dirty="0"/>
              <a:t> </a:t>
            </a:r>
            <a:r>
              <a:rPr kumimoji="1" lang="en-US" altLang="zh-CN" sz="2800" dirty="0"/>
              <a:t>~</a:t>
            </a:r>
          </a:p>
          <a:p>
            <a:r>
              <a:rPr kumimoji="1" lang="en-US" altLang="zh-CN" sz="2800" dirty="0"/>
              <a:t>Have a good day!</a:t>
            </a:r>
            <a:endParaRPr kumimoji="1" lang="zh-CN" altLang="en-US" sz="2800" dirty="0"/>
          </a:p>
        </p:txBody>
      </p:sp>
      <p:sp>
        <p:nvSpPr>
          <p:cNvPr id="7" name="文本框 6">
            <a:extLst>
              <a:ext uri="{FF2B5EF4-FFF2-40B4-BE49-F238E27FC236}">
                <a16:creationId xmlns:a16="http://schemas.microsoft.com/office/drawing/2014/main" id="{3B9D6B61-74F7-724C-B76B-67468B9EC81E}"/>
              </a:ext>
            </a:extLst>
          </p:cNvPr>
          <p:cNvSpPr txBox="1"/>
          <p:nvPr/>
        </p:nvSpPr>
        <p:spPr>
          <a:xfrm>
            <a:off x="1403457" y="3569213"/>
            <a:ext cx="3519233" cy="769441"/>
          </a:xfrm>
          <a:prstGeom prst="rect">
            <a:avLst/>
          </a:prstGeom>
          <a:noFill/>
        </p:spPr>
        <p:txBody>
          <a:bodyPr wrap="none" rtlCol="0">
            <a:spAutoFit/>
          </a:bodyPr>
          <a:lstStyle/>
          <a:p>
            <a:r>
              <a:rPr kumimoji="1" lang="en-US" altLang="zh-CN" sz="4400" dirty="0"/>
              <a:t>From. PANDAS</a:t>
            </a:r>
            <a:endParaRPr kumimoji="1" lang="zh-CN" altLang="en-US" sz="4400" dirty="0"/>
          </a:p>
        </p:txBody>
      </p:sp>
      <p:pic>
        <p:nvPicPr>
          <p:cNvPr id="8" name="图片 7">
            <a:extLst>
              <a:ext uri="{FF2B5EF4-FFF2-40B4-BE49-F238E27FC236}">
                <a16:creationId xmlns:a16="http://schemas.microsoft.com/office/drawing/2014/main" id="{ECF3EB49-2A4C-E242-B516-5C8826791170}"/>
              </a:ext>
            </a:extLst>
          </p:cNvPr>
          <p:cNvPicPr>
            <a:picLocks noChangeAspect="1"/>
          </p:cNvPicPr>
          <p:nvPr/>
        </p:nvPicPr>
        <p:blipFill>
          <a:blip r:embed="rId3"/>
          <a:stretch>
            <a:fillRect/>
          </a:stretch>
        </p:blipFill>
        <p:spPr>
          <a:xfrm>
            <a:off x="2585223" y="2247900"/>
            <a:ext cx="1155700" cy="11811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B19663-5D2F-1649-B465-F9B17EF56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2279" y="2361491"/>
            <a:ext cx="1011116" cy="10111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微信简笔画头像,高清好看的微信头像简笔画人物头像图片_手绘头像_美头网">
            <a:extLst>
              <a:ext uri="{FF2B5EF4-FFF2-40B4-BE49-F238E27FC236}">
                <a16:creationId xmlns:a16="http://schemas.microsoft.com/office/drawing/2014/main" id="{CD1C4C3E-BE4B-3D45-8E96-2C881E567E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513" y="956971"/>
            <a:ext cx="1126882" cy="11268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Q卡通头像十二：手绘简笔画头像-卡通头像-我最个性网">
            <a:extLst>
              <a:ext uri="{FF2B5EF4-FFF2-40B4-BE49-F238E27FC236}">
                <a16:creationId xmlns:a16="http://schemas.microsoft.com/office/drawing/2014/main" id="{39D40BCE-B24D-C94F-BC47-F6CD1CE2D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0404" y="2239764"/>
            <a:ext cx="1377462" cy="13774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好看的简笔画头像，快收下！-教你画世界-小锁哥">
            <a:extLst>
              <a:ext uri="{FF2B5EF4-FFF2-40B4-BE49-F238E27FC236}">
                <a16:creationId xmlns:a16="http://schemas.microsoft.com/office/drawing/2014/main" id="{5548B3BB-9A67-B545-93F8-0B0799D7A5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0404" y="906315"/>
            <a:ext cx="1377462" cy="137746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5">
            <a:extLst>
              <a:ext uri="{FF2B5EF4-FFF2-40B4-BE49-F238E27FC236}">
                <a16:creationId xmlns:a16="http://schemas.microsoft.com/office/drawing/2014/main" id="{7E81640A-92D2-DC40-A6C3-EE354A2D5A8F}"/>
              </a:ext>
            </a:extLst>
          </p:cNvPr>
          <p:cNvSpPr txBox="1"/>
          <p:nvPr/>
        </p:nvSpPr>
        <p:spPr>
          <a:xfrm>
            <a:off x="8584683" y="3108687"/>
            <a:ext cx="1170513"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600" dirty="0"/>
              <a:t>Chen</a:t>
            </a:r>
            <a:r>
              <a:rPr kumimoji="1" lang="zh-CN" altLang="en-US" sz="1600" dirty="0"/>
              <a:t> </a:t>
            </a:r>
            <a:r>
              <a:rPr kumimoji="1" lang="en-US" altLang="zh-CN" sz="1600" dirty="0" err="1"/>
              <a:t>Xiaoqi</a:t>
            </a:r>
            <a:endParaRPr kumimoji="1" lang="zh-CN" altLang="en-US" sz="1600" dirty="0"/>
          </a:p>
        </p:txBody>
      </p:sp>
      <p:sp>
        <p:nvSpPr>
          <p:cNvPr id="8" name="文本框 5">
            <a:extLst>
              <a:ext uri="{FF2B5EF4-FFF2-40B4-BE49-F238E27FC236}">
                <a16:creationId xmlns:a16="http://schemas.microsoft.com/office/drawing/2014/main" id="{A396193C-D027-F443-9EC5-226D7DA9AA80}"/>
              </a:ext>
            </a:extLst>
          </p:cNvPr>
          <p:cNvSpPr txBox="1"/>
          <p:nvPr/>
        </p:nvSpPr>
        <p:spPr>
          <a:xfrm>
            <a:off x="2868464" y="3108687"/>
            <a:ext cx="1170320"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600" dirty="0"/>
              <a:t>Hua</a:t>
            </a:r>
            <a:r>
              <a:rPr kumimoji="1" lang="zh-CN" altLang="en-US" sz="1600" dirty="0"/>
              <a:t> </a:t>
            </a:r>
            <a:r>
              <a:rPr kumimoji="1" lang="en-US" altLang="zh-CN" sz="1600" dirty="0"/>
              <a:t>Zhiwen</a:t>
            </a:r>
            <a:endParaRPr kumimoji="1" lang="zh-CN" altLang="en-US" sz="1600" dirty="0"/>
          </a:p>
        </p:txBody>
      </p:sp>
      <p:sp>
        <p:nvSpPr>
          <p:cNvPr id="9" name="文本框 5">
            <a:extLst>
              <a:ext uri="{FF2B5EF4-FFF2-40B4-BE49-F238E27FC236}">
                <a16:creationId xmlns:a16="http://schemas.microsoft.com/office/drawing/2014/main" id="{A1C2CF59-19E9-4442-9019-10EC6A99ABCC}"/>
              </a:ext>
            </a:extLst>
          </p:cNvPr>
          <p:cNvSpPr txBox="1"/>
          <p:nvPr/>
        </p:nvSpPr>
        <p:spPr>
          <a:xfrm>
            <a:off x="2896749" y="1704899"/>
            <a:ext cx="931858"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600" dirty="0"/>
              <a:t>Guo</a:t>
            </a:r>
            <a:r>
              <a:rPr kumimoji="1" lang="zh-CN" altLang="en-US" sz="1600" dirty="0"/>
              <a:t> </a:t>
            </a:r>
            <a:r>
              <a:rPr kumimoji="1" lang="en-US" altLang="zh-CN" sz="1600" dirty="0" err="1"/>
              <a:t>Yuju</a:t>
            </a:r>
            <a:endParaRPr kumimoji="1" lang="zh-CN" altLang="en-US" sz="1600" dirty="0"/>
          </a:p>
        </p:txBody>
      </p:sp>
      <p:sp>
        <p:nvSpPr>
          <p:cNvPr id="10" name="文本框 5">
            <a:extLst>
              <a:ext uri="{FF2B5EF4-FFF2-40B4-BE49-F238E27FC236}">
                <a16:creationId xmlns:a16="http://schemas.microsoft.com/office/drawing/2014/main" id="{13EF3EDA-88C4-A240-90AD-AC6D7154BBF8}"/>
              </a:ext>
            </a:extLst>
          </p:cNvPr>
          <p:cNvSpPr txBox="1"/>
          <p:nvPr/>
        </p:nvSpPr>
        <p:spPr>
          <a:xfrm>
            <a:off x="8584683" y="1630265"/>
            <a:ext cx="1111202"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600" dirty="0"/>
              <a:t>Gu</a:t>
            </a:r>
            <a:r>
              <a:rPr kumimoji="1" lang="zh-CN" altLang="en-US" sz="1600" dirty="0"/>
              <a:t> </a:t>
            </a:r>
            <a:r>
              <a:rPr kumimoji="1" lang="en-US" altLang="zh-CN" sz="1600" dirty="0" err="1"/>
              <a:t>Yinsong</a:t>
            </a:r>
            <a:endParaRPr kumimoji="1" lang="zh-CN" altLang="en-US" sz="1600" dirty="0"/>
          </a:p>
        </p:txBody>
      </p:sp>
      <p:sp>
        <p:nvSpPr>
          <p:cNvPr id="3" name="矩形 2">
            <a:extLst>
              <a:ext uri="{FF2B5EF4-FFF2-40B4-BE49-F238E27FC236}">
                <a16:creationId xmlns:a16="http://schemas.microsoft.com/office/drawing/2014/main" id="{76FA6E28-F3BA-9849-9954-FF3AA30DB3FA}"/>
              </a:ext>
            </a:extLst>
          </p:cNvPr>
          <p:cNvSpPr/>
          <p:nvPr/>
        </p:nvSpPr>
        <p:spPr>
          <a:xfrm>
            <a:off x="1703954" y="4906176"/>
            <a:ext cx="6096000" cy="1169551"/>
          </a:xfrm>
          <a:prstGeom prst="rect">
            <a:avLst/>
          </a:prstGeom>
        </p:spPr>
        <p:txBody>
          <a:bodyPr>
            <a:spAutoFit/>
          </a:bodyPr>
          <a:lstStyle/>
          <a:p>
            <a:pPr marL="285750" indent="-285750">
              <a:buFont typeface="Arial" panose="020B0604020202020204" pitchFamily="34" charset="0"/>
              <a:buChar char="•"/>
            </a:pPr>
            <a:r>
              <a:rPr lang="zh-CN" altLang="en-US" sz="1400" dirty="0"/>
              <a:t>Data search: </a:t>
            </a:r>
            <a:r>
              <a:rPr kumimoji="1" lang="en-US" altLang="zh-CN" sz="1400" dirty="0"/>
              <a:t>Hua</a:t>
            </a:r>
            <a:r>
              <a:rPr kumimoji="1" lang="zh-CN" altLang="en-US" sz="1400" dirty="0"/>
              <a:t> </a:t>
            </a:r>
            <a:r>
              <a:rPr kumimoji="1" lang="en-US" altLang="zh-CN" sz="1400" dirty="0"/>
              <a:t>Zhiwen</a:t>
            </a:r>
            <a:r>
              <a:rPr kumimoji="1" lang="zh-CN" altLang="en-US" sz="1400" dirty="0"/>
              <a:t> 、</a:t>
            </a:r>
            <a:r>
              <a:rPr kumimoji="1" lang="en-US" altLang="zh-CN" sz="1400" dirty="0"/>
              <a:t>Guo</a:t>
            </a:r>
            <a:r>
              <a:rPr kumimoji="1" lang="zh-CN" altLang="en-US" sz="1400" dirty="0"/>
              <a:t> </a:t>
            </a:r>
            <a:r>
              <a:rPr kumimoji="1" lang="en-US" altLang="zh-CN" sz="1400" dirty="0" err="1"/>
              <a:t>Yuju</a:t>
            </a:r>
            <a:r>
              <a:rPr kumimoji="1" lang="zh-CN" altLang="en-US" sz="1400" dirty="0"/>
              <a:t>、</a:t>
            </a:r>
            <a:r>
              <a:rPr kumimoji="1" lang="en-US" altLang="zh-CN" sz="1400" dirty="0"/>
              <a:t>Gu</a:t>
            </a:r>
            <a:r>
              <a:rPr kumimoji="1" lang="zh-CN" altLang="en-US" sz="1400" dirty="0"/>
              <a:t> </a:t>
            </a:r>
            <a:r>
              <a:rPr kumimoji="1" lang="en-US" altLang="zh-CN" sz="1400" dirty="0" err="1"/>
              <a:t>Yinsong</a:t>
            </a:r>
            <a:r>
              <a:rPr kumimoji="1" lang="zh-CN" altLang="en-US" sz="1400" dirty="0"/>
              <a:t>、</a:t>
            </a:r>
            <a:r>
              <a:rPr kumimoji="1" lang="en-US" altLang="zh-CN" sz="1400" dirty="0"/>
              <a:t>Chen</a:t>
            </a:r>
            <a:r>
              <a:rPr kumimoji="1" lang="zh-CN" altLang="en-US" sz="1400" dirty="0"/>
              <a:t> </a:t>
            </a:r>
            <a:r>
              <a:rPr kumimoji="1" lang="en-US" altLang="zh-CN" sz="1400" dirty="0" err="1"/>
              <a:t>Xiaoqi</a:t>
            </a:r>
            <a:endParaRPr kumimoji="1" lang="zh-CN" altLang="en-US" sz="1400" dirty="0"/>
          </a:p>
          <a:p>
            <a:pPr marL="285750" indent="-285750">
              <a:buFont typeface="Arial" panose="020B0604020202020204" pitchFamily="34" charset="0"/>
              <a:buChar char="•"/>
            </a:pPr>
            <a:r>
              <a:rPr lang="zh-CN" altLang="en-US" sz="1400" dirty="0"/>
              <a:t>Discussion:</a:t>
            </a:r>
            <a:r>
              <a:rPr kumimoji="1" lang="en-US" altLang="zh-CN" sz="1400" dirty="0"/>
              <a:t> Hua</a:t>
            </a:r>
            <a:r>
              <a:rPr kumimoji="1" lang="zh-CN" altLang="en-US" sz="1400" dirty="0"/>
              <a:t> </a:t>
            </a:r>
            <a:r>
              <a:rPr kumimoji="1" lang="en-US" altLang="zh-CN" sz="1400" dirty="0"/>
              <a:t>Zhiwen</a:t>
            </a:r>
            <a:r>
              <a:rPr kumimoji="1" lang="zh-CN" altLang="en-US" sz="1400" dirty="0"/>
              <a:t> 、</a:t>
            </a:r>
            <a:r>
              <a:rPr kumimoji="1" lang="en-US" altLang="zh-CN" sz="1400" dirty="0"/>
              <a:t>Guo</a:t>
            </a:r>
            <a:r>
              <a:rPr kumimoji="1" lang="zh-CN" altLang="en-US" sz="1400" dirty="0"/>
              <a:t> </a:t>
            </a:r>
            <a:r>
              <a:rPr kumimoji="1" lang="en-US" altLang="zh-CN" sz="1400" dirty="0" err="1"/>
              <a:t>Yuju</a:t>
            </a:r>
            <a:r>
              <a:rPr kumimoji="1" lang="zh-CN" altLang="en-US" sz="1400" dirty="0"/>
              <a:t>、</a:t>
            </a:r>
            <a:r>
              <a:rPr kumimoji="1" lang="en-US" altLang="zh-CN" sz="1400" dirty="0"/>
              <a:t>Gu</a:t>
            </a:r>
            <a:r>
              <a:rPr kumimoji="1" lang="zh-CN" altLang="en-US" sz="1400" dirty="0"/>
              <a:t> </a:t>
            </a:r>
            <a:r>
              <a:rPr kumimoji="1" lang="en-US" altLang="zh-CN" sz="1400" dirty="0" err="1"/>
              <a:t>Yinsong</a:t>
            </a:r>
            <a:r>
              <a:rPr kumimoji="1" lang="zh-CN" altLang="en-US" sz="1400" dirty="0"/>
              <a:t>、</a:t>
            </a:r>
            <a:r>
              <a:rPr kumimoji="1" lang="en-US" altLang="zh-CN" sz="1400" dirty="0"/>
              <a:t>Chen</a:t>
            </a:r>
            <a:r>
              <a:rPr kumimoji="1" lang="zh-CN" altLang="en-US" sz="1400" dirty="0"/>
              <a:t> </a:t>
            </a:r>
            <a:r>
              <a:rPr kumimoji="1" lang="en-US" altLang="zh-CN" sz="1400" dirty="0" err="1"/>
              <a:t>Xiaoqi</a:t>
            </a:r>
            <a:endParaRPr lang="zh-CN" altLang="en-US" sz="1400" dirty="0"/>
          </a:p>
          <a:p>
            <a:pPr marL="285750" indent="-285750">
              <a:buFont typeface="Arial" panose="020B0604020202020204" pitchFamily="34" charset="0"/>
              <a:buChar char="•"/>
            </a:pPr>
            <a:r>
              <a:rPr lang="zh-CN" altLang="en-US" sz="1400" dirty="0"/>
              <a:t>Data collation: </a:t>
            </a:r>
            <a:r>
              <a:rPr kumimoji="1" lang="en-US" altLang="zh-CN" sz="1400" dirty="0"/>
              <a:t>Guo</a:t>
            </a:r>
            <a:r>
              <a:rPr kumimoji="1" lang="zh-CN" altLang="en-US" sz="1400" dirty="0"/>
              <a:t> </a:t>
            </a:r>
            <a:r>
              <a:rPr kumimoji="1" lang="en-US" altLang="zh-CN" sz="1400" dirty="0" err="1"/>
              <a:t>Yuju</a:t>
            </a:r>
            <a:r>
              <a:rPr kumimoji="1" lang="zh-CN" altLang="en-US" sz="1400" dirty="0"/>
              <a:t>、</a:t>
            </a:r>
            <a:r>
              <a:rPr kumimoji="1" lang="en-US" altLang="zh-CN" sz="1400" dirty="0"/>
              <a:t>Chen</a:t>
            </a:r>
            <a:r>
              <a:rPr kumimoji="1" lang="zh-CN" altLang="en-US" sz="1400" dirty="0"/>
              <a:t> </a:t>
            </a:r>
            <a:r>
              <a:rPr kumimoji="1" lang="en-US" altLang="zh-CN" sz="1400" dirty="0" err="1"/>
              <a:t>Xiaoqi</a:t>
            </a:r>
            <a:endParaRPr lang="zh-CN" altLang="en-US" sz="1400" dirty="0"/>
          </a:p>
          <a:p>
            <a:pPr marL="285750" indent="-285750">
              <a:buFont typeface="Arial" panose="020B0604020202020204" pitchFamily="34" charset="0"/>
              <a:buChar char="•"/>
            </a:pPr>
            <a:r>
              <a:rPr lang="zh-CN" altLang="en-US" sz="1400" dirty="0"/>
              <a:t>Copywriting: </a:t>
            </a:r>
            <a:r>
              <a:rPr kumimoji="1" lang="en-US" altLang="zh-CN" sz="1400" dirty="0"/>
              <a:t>Hua</a:t>
            </a:r>
            <a:r>
              <a:rPr kumimoji="1" lang="zh-CN" altLang="en-US" sz="1400" dirty="0"/>
              <a:t> </a:t>
            </a:r>
            <a:r>
              <a:rPr kumimoji="1" lang="en-US" altLang="zh-CN" sz="1400" dirty="0"/>
              <a:t>Zhiwen</a:t>
            </a:r>
            <a:r>
              <a:rPr kumimoji="1" lang="zh-CN" altLang="en-US" sz="1400" dirty="0"/>
              <a:t> 、</a:t>
            </a:r>
            <a:r>
              <a:rPr kumimoji="1" lang="en-US" altLang="zh-CN" sz="1400" dirty="0"/>
              <a:t> Chen</a:t>
            </a:r>
            <a:r>
              <a:rPr kumimoji="1" lang="zh-CN" altLang="en-US" sz="1400" dirty="0"/>
              <a:t> </a:t>
            </a:r>
            <a:r>
              <a:rPr kumimoji="1" lang="en-US" altLang="zh-CN" sz="1400" dirty="0" err="1"/>
              <a:t>Xiaoqi</a:t>
            </a:r>
            <a:endParaRPr lang="zh-CN" altLang="en-US" sz="1400" dirty="0"/>
          </a:p>
          <a:p>
            <a:pPr marL="285750" indent="-285750">
              <a:buFont typeface="Arial" panose="020B0604020202020204" pitchFamily="34" charset="0"/>
              <a:buChar char="•"/>
            </a:pPr>
            <a:r>
              <a:rPr lang="zh-CN" altLang="en-US" sz="1400" dirty="0"/>
              <a:t>Data processing:</a:t>
            </a:r>
            <a:r>
              <a:rPr kumimoji="1" lang="en-US" altLang="zh-CN" sz="1400" dirty="0"/>
              <a:t> Guo</a:t>
            </a:r>
            <a:r>
              <a:rPr kumimoji="1" lang="zh-CN" altLang="en-US" sz="1400" dirty="0"/>
              <a:t> </a:t>
            </a:r>
            <a:r>
              <a:rPr kumimoji="1" lang="en-US" altLang="zh-CN" sz="1400" dirty="0" err="1"/>
              <a:t>Yuju</a:t>
            </a:r>
            <a:r>
              <a:rPr kumimoji="1" lang="zh-CN" altLang="en-US" sz="1400" dirty="0"/>
              <a:t>、</a:t>
            </a:r>
            <a:r>
              <a:rPr kumimoji="1" lang="en-US" altLang="zh-CN" sz="1400" dirty="0"/>
              <a:t>Gu</a:t>
            </a:r>
            <a:r>
              <a:rPr kumimoji="1" lang="zh-CN" altLang="en-US" sz="1400" dirty="0"/>
              <a:t> </a:t>
            </a:r>
            <a:r>
              <a:rPr kumimoji="1" lang="en-US" altLang="zh-CN" sz="1400" dirty="0" err="1"/>
              <a:t>Yinsong</a:t>
            </a:r>
            <a:r>
              <a:rPr kumimoji="1" lang="zh-CN" altLang="en-US" sz="1400" dirty="0"/>
              <a:t>、</a:t>
            </a:r>
            <a:r>
              <a:rPr kumimoji="1" lang="en-US" altLang="zh-CN" sz="1400" dirty="0"/>
              <a:t>Chen</a:t>
            </a:r>
            <a:r>
              <a:rPr kumimoji="1" lang="zh-CN" altLang="en-US" sz="1400" dirty="0"/>
              <a:t> </a:t>
            </a:r>
            <a:r>
              <a:rPr kumimoji="1" lang="en-US" altLang="zh-CN" sz="1400" dirty="0" err="1"/>
              <a:t>Xiaoqi</a:t>
            </a:r>
            <a:endParaRPr lang="zh-CN" altLang="en-US" sz="1400" dirty="0"/>
          </a:p>
        </p:txBody>
      </p:sp>
      <p:sp>
        <p:nvSpPr>
          <p:cNvPr id="4" name="文本框 3">
            <a:extLst>
              <a:ext uri="{FF2B5EF4-FFF2-40B4-BE49-F238E27FC236}">
                <a16:creationId xmlns:a16="http://schemas.microsoft.com/office/drawing/2014/main" id="{30829746-FC8B-7F44-BC3C-1D27587EED24}"/>
              </a:ext>
            </a:extLst>
          </p:cNvPr>
          <p:cNvSpPr txBox="1"/>
          <p:nvPr/>
        </p:nvSpPr>
        <p:spPr>
          <a:xfrm>
            <a:off x="1703954" y="4444511"/>
            <a:ext cx="1433085" cy="461665"/>
          </a:xfrm>
          <a:prstGeom prst="rect">
            <a:avLst/>
          </a:prstGeom>
          <a:noFill/>
        </p:spPr>
        <p:txBody>
          <a:bodyPr wrap="none" rtlCol="0">
            <a:spAutoFit/>
          </a:bodyPr>
          <a:lstStyle/>
          <a:p>
            <a:r>
              <a:rPr kumimoji="1" lang="en-US" altLang="zh-CN" sz="2400" dirty="0"/>
              <a:t>Work Part</a:t>
            </a:r>
            <a:endParaRPr kumimoji="1" lang="zh-CN" altLang="en-US" sz="2400" dirty="0"/>
          </a:p>
        </p:txBody>
      </p:sp>
    </p:spTree>
    <p:extLst>
      <p:ext uri="{BB962C8B-B14F-4D97-AF65-F5344CB8AC3E}">
        <p14:creationId xmlns:p14="http://schemas.microsoft.com/office/powerpoint/2010/main" val="3277570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1850" y="496570"/>
            <a:ext cx="7987665" cy="706755"/>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l"/>
            <a:r>
              <a:rPr lang="zh-CN" altLang="en-US" sz="4000" b="1">
                <a:ln/>
                <a:solidFill>
                  <a:schemeClr val="accent4"/>
                </a:solidFill>
                <a:latin typeface="Times New Roman Bold" panose="02020503050405090304" charset="0"/>
                <a:cs typeface="Times New Roman Bold" panose="02020503050405090304" charset="0"/>
              </a:rPr>
              <a:t>「</a:t>
            </a:r>
            <a:r>
              <a:rPr lang="en-US" altLang="zh-CN" sz="4000" b="1">
                <a:ln/>
                <a:solidFill>
                  <a:schemeClr val="accent2">
                    <a:lumMod val="75000"/>
                  </a:schemeClr>
                </a:solidFill>
                <a:effectLst/>
                <a:latin typeface="Times New Roman Bold" panose="02020503050405090304" charset="0"/>
                <a:cs typeface="Times New Roman Bold" panose="02020503050405090304" charset="0"/>
              </a:rPr>
              <a:t>What  makes a country happy?</a:t>
            </a:r>
            <a:r>
              <a:rPr lang="zh-CN" altLang="en-US" sz="4000" b="1">
                <a:ln/>
                <a:solidFill>
                  <a:schemeClr val="accent4"/>
                </a:solidFill>
                <a:latin typeface="Times New Roman Bold" panose="02020503050405090304" charset="0"/>
                <a:cs typeface="Times New Roman Bold" panose="02020503050405090304" charset="0"/>
              </a:rPr>
              <a:t>」</a:t>
            </a:r>
          </a:p>
        </p:txBody>
      </p:sp>
      <p:pic>
        <p:nvPicPr>
          <p:cNvPr id="167" name="WX20201202-170858@2x.png" descr="WX20201202-170858@2x.png"/>
          <p:cNvPicPr>
            <a:picLocks noChangeAspect="1"/>
          </p:cNvPicPr>
          <p:nvPr/>
        </p:nvPicPr>
        <p:blipFill>
          <a:blip r:embed="rId2"/>
          <a:srcRect l="3449" r="5275"/>
          <a:stretch>
            <a:fillRect/>
          </a:stretch>
        </p:blipFill>
        <p:spPr>
          <a:xfrm>
            <a:off x="1674973" y="1203343"/>
            <a:ext cx="8841197" cy="4451314"/>
          </a:xfrm>
          <a:prstGeom prst="rect">
            <a:avLst/>
          </a:prstGeom>
          <a:ln w="12700">
            <a:miter lim="400000"/>
            <a:headEnd/>
            <a:tailEnd/>
          </a:ln>
        </p:spPr>
      </p:pic>
      <p:sp>
        <p:nvSpPr>
          <p:cNvPr id="2" name="文本框 1"/>
          <p:cNvSpPr txBox="1"/>
          <p:nvPr/>
        </p:nvSpPr>
        <p:spPr>
          <a:xfrm>
            <a:off x="2604865" y="5806025"/>
            <a:ext cx="6982681" cy="3241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1733550" rtl="0" fontAlgn="auto" latinLnBrk="0" hangingPunct="0">
              <a:lnSpc>
                <a:spcPct val="90000"/>
              </a:lnSpc>
              <a:spcBef>
                <a:spcPts val="0"/>
              </a:spcBef>
              <a:spcAft>
                <a:spcPts val="0"/>
              </a:spcAft>
              <a:buClrTx/>
              <a:buSzTx/>
              <a:buFontTx/>
              <a:buNone/>
            </a:pPr>
            <a:r>
              <a:rPr kumimoji="0" lang="en-US" altLang="zh-CN" sz="1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Group</a:t>
            </a:r>
            <a:r>
              <a:rPr kumimoji="0" lang="zh-CN" altLang="en-US" sz="1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en-US" altLang="zh-CN" sz="1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member</a:t>
            </a:r>
            <a:r>
              <a:rPr kumimoji="0" lang="zh-CN" altLang="en-US" sz="1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en-US" altLang="zh-CN" sz="1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Hua</a:t>
            </a:r>
            <a:r>
              <a:rPr kumimoji="0" lang="zh-CN" altLang="en-US" sz="1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en-US" altLang="zh-CN" sz="1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Zhiwen.    Chen  </a:t>
            </a:r>
            <a:r>
              <a:rPr kumimoji="0" lang="en-US" altLang="zh-CN" sz="16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Xiaoqi</a:t>
            </a:r>
            <a:r>
              <a:rPr lang="en-US" altLang="zh-CN" dirty="0"/>
              <a:t>.    Guo  </a:t>
            </a:r>
            <a:r>
              <a:rPr lang="en-US" altLang="zh-CN" dirty="0" err="1"/>
              <a:t>Yuju</a:t>
            </a:r>
            <a:r>
              <a:rPr lang="en-US" altLang="zh-CN" dirty="0"/>
              <a:t>.     Gu </a:t>
            </a:r>
            <a:r>
              <a:rPr lang="en-US" altLang="zh-CN" dirty="0" err="1"/>
              <a:t>YinSong</a:t>
            </a:r>
            <a:endParaRPr kumimoji="0" lang="zh-CN" altLang="en-US" sz="1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616CC36-4556-E94F-BBBB-1BCDA0BF8042}"/>
              </a:ext>
            </a:extLst>
          </p:cNvPr>
          <p:cNvSpPr/>
          <p:nvPr/>
        </p:nvSpPr>
        <p:spPr>
          <a:xfrm>
            <a:off x="1388291" y="771391"/>
            <a:ext cx="9692640" cy="35671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zh-CN" altLang="en-US" dirty="0"/>
          </a:p>
        </p:txBody>
      </p:sp>
      <p:pic>
        <p:nvPicPr>
          <p:cNvPr id="2050" name="Picture 2" descr="Design Thinking for Everyday Life | by Amira Budi Mutiara | MyTake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1937" y="1137150"/>
            <a:ext cx="6428126" cy="283562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388291" y="4875774"/>
            <a:ext cx="10028646" cy="1107996"/>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r>
              <a:rPr lang="en-US" altLang="zh-CN" sz="6600" dirty="0">
                <a:ln/>
                <a:effectLst/>
                <a:latin typeface="Yuanti SC" panose="02010600040101010101" pitchFamily="2" charset="-122"/>
                <a:ea typeface="Yuanti SC" panose="02010600040101010101" pitchFamily="2" charset="-122"/>
                <a:cs typeface="Times New Roman" panose="02020503050405090304" pitchFamily="18" charset="0"/>
              </a:rPr>
              <a:t>WHY</a:t>
            </a:r>
            <a:r>
              <a:rPr lang="zh-CN" altLang="en-US" sz="6600" dirty="0">
                <a:ln/>
                <a:effectLst/>
                <a:latin typeface="Yuanti SC" panose="02010600040101010101" pitchFamily="2" charset="-122"/>
                <a:ea typeface="Yuanti SC" panose="02010600040101010101" pitchFamily="2" charset="-122"/>
                <a:cs typeface="Times New Roman" panose="02020503050405090304" pitchFamily="18" charset="0"/>
              </a:rPr>
              <a:t> </a:t>
            </a:r>
            <a:r>
              <a:rPr lang="en-US" altLang="zh-CN" sz="6600" dirty="0">
                <a:ln/>
                <a:effectLst/>
                <a:latin typeface="Yuanti SC" panose="02010600040101010101" pitchFamily="2" charset="-122"/>
                <a:ea typeface="Yuanti SC" panose="02010600040101010101" pitchFamily="2" charset="-122"/>
                <a:cs typeface="Times New Roman" panose="02020503050405090304" pitchFamily="18" charset="0"/>
              </a:rPr>
              <a:t>DO</a:t>
            </a:r>
            <a:r>
              <a:rPr lang="zh-CN" altLang="en-US" sz="6600" dirty="0">
                <a:ln/>
                <a:effectLst/>
                <a:latin typeface="Yuanti SC" panose="02010600040101010101" pitchFamily="2" charset="-122"/>
                <a:ea typeface="Yuanti SC" panose="02010600040101010101" pitchFamily="2" charset="-122"/>
                <a:cs typeface="Times New Roman" panose="02020503050405090304" pitchFamily="18" charset="0"/>
              </a:rPr>
              <a:t> </a:t>
            </a:r>
            <a:r>
              <a:rPr lang="en-US" altLang="zh-CN" sz="6600" dirty="0">
                <a:ln/>
                <a:effectLst/>
                <a:latin typeface="Yuanti SC" panose="02010600040101010101" pitchFamily="2" charset="-122"/>
                <a:ea typeface="Yuanti SC" panose="02010600040101010101" pitchFamily="2" charset="-122"/>
                <a:cs typeface="Times New Roman" panose="02020503050405090304" pitchFamily="18" charset="0"/>
              </a:rPr>
              <a:t>WE</a:t>
            </a:r>
            <a:r>
              <a:rPr lang="zh-CN" altLang="en-US" sz="6600" dirty="0">
                <a:ln/>
                <a:effectLst/>
                <a:latin typeface="Yuanti SC" panose="02010600040101010101" pitchFamily="2" charset="-122"/>
                <a:ea typeface="Yuanti SC" panose="02010600040101010101" pitchFamily="2" charset="-122"/>
                <a:cs typeface="Times New Roman" panose="02020503050405090304" pitchFamily="18" charset="0"/>
              </a:rPr>
              <a:t> </a:t>
            </a:r>
            <a:r>
              <a:rPr lang="en-US" altLang="zh-CN" sz="6600" dirty="0">
                <a:ln/>
                <a:effectLst/>
                <a:latin typeface="Yuanti SC" panose="02010600040101010101" pitchFamily="2" charset="-122"/>
                <a:ea typeface="Yuanti SC" panose="02010600040101010101" pitchFamily="2" charset="-122"/>
                <a:cs typeface="Times New Roman" panose="02020503050405090304" pitchFamily="18" charset="0"/>
              </a:rPr>
              <a:t>WANT</a:t>
            </a:r>
            <a:r>
              <a:rPr lang="zh-CN" altLang="en-US" sz="6600" dirty="0">
                <a:ln/>
                <a:effectLst/>
                <a:latin typeface="Yuanti SC" panose="02010600040101010101" pitchFamily="2" charset="-122"/>
                <a:ea typeface="Yuanti SC" panose="02010600040101010101" pitchFamily="2" charset="-122"/>
                <a:cs typeface="Times New Roman" panose="02020503050405090304" pitchFamily="18" charset="0"/>
              </a:rPr>
              <a:t> </a:t>
            </a:r>
            <a:r>
              <a:rPr lang="en-US" altLang="zh-CN" sz="6600" dirty="0">
                <a:ln/>
                <a:effectLst/>
                <a:latin typeface="Yuanti SC" panose="02010600040101010101" pitchFamily="2" charset="-122"/>
                <a:ea typeface="Yuanti SC" panose="02010600040101010101" pitchFamily="2" charset="-122"/>
                <a:cs typeface="Times New Roman" panose="02020503050405090304" pitchFamily="18" charset="0"/>
              </a:rPr>
              <a:t>TO</a:t>
            </a:r>
            <a:r>
              <a:rPr lang="zh-CN" altLang="en-US" sz="6600" dirty="0">
                <a:ln/>
                <a:effectLst/>
                <a:latin typeface="Yuanti SC" panose="02010600040101010101" pitchFamily="2" charset="-122"/>
                <a:ea typeface="Yuanti SC" panose="02010600040101010101" pitchFamily="2" charset="-122"/>
                <a:cs typeface="Times New Roman" panose="02020503050405090304" pitchFamily="18" charset="0"/>
              </a:rPr>
              <a:t> </a:t>
            </a:r>
            <a:r>
              <a:rPr lang="en-US" altLang="zh-CN" sz="6600" dirty="0">
                <a:ln/>
                <a:effectLst/>
                <a:latin typeface="Yuanti SC" panose="02010600040101010101" pitchFamily="2" charset="-122"/>
                <a:ea typeface="Yuanti SC" panose="02010600040101010101" pitchFamily="2" charset="-122"/>
                <a:cs typeface="Times New Roman" panose="02020503050405090304" pitchFamily="18" charset="0"/>
              </a:rPr>
              <a:t>DO</a:t>
            </a:r>
          </a:p>
        </p:txBody>
      </p:sp>
      <p:pic>
        <p:nvPicPr>
          <p:cNvPr id="5" name="图片 4">
            <a:extLst>
              <a:ext uri="{FF2B5EF4-FFF2-40B4-BE49-F238E27FC236}">
                <a16:creationId xmlns:a16="http://schemas.microsoft.com/office/drawing/2014/main" id="{28D2265B-E7A1-164F-ADBF-23CB330BC13B}"/>
              </a:ext>
            </a:extLst>
          </p:cNvPr>
          <p:cNvPicPr>
            <a:picLocks noChangeAspect="1"/>
          </p:cNvPicPr>
          <p:nvPr/>
        </p:nvPicPr>
        <p:blipFill>
          <a:blip r:embed="rId3"/>
          <a:stretch>
            <a:fillRect/>
          </a:stretch>
        </p:blipFill>
        <p:spPr>
          <a:xfrm>
            <a:off x="5784930" y="5938873"/>
            <a:ext cx="899361" cy="9191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 name="Picture 16" descr="連大學生都要會的設計思考- Cheers快樂工作人">
            <a:extLst>
              <a:ext uri="{FF2B5EF4-FFF2-40B4-BE49-F238E27FC236}">
                <a16:creationId xmlns:a16="http://schemas.microsoft.com/office/drawing/2014/main" id="{F0BA1927-98DB-7A43-9FBB-1BCBE86D47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44" t="6604" r="12982" b="7269"/>
          <a:stretch/>
        </p:blipFill>
        <p:spPr bwMode="auto">
          <a:xfrm flipH="1">
            <a:off x="5567901" y="5245600"/>
            <a:ext cx="1354015" cy="968400"/>
          </a:xfrm>
          <a:prstGeom prst="rect">
            <a:avLst/>
          </a:prstGeom>
          <a:noFill/>
          <a:extLst>
            <a:ext uri="{909E8E84-426E-40DD-AFC4-6F175D3DCCD1}">
              <a14:hiddenFill xmlns:a14="http://schemas.microsoft.com/office/drawing/2010/main">
                <a:solidFill>
                  <a:srgbClr val="FFFFFF"/>
                </a:solidFill>
              </a14:hiddenFill>
            </a:ext>
          </a:extLst>
        </p:spPr>
      </p:pic>
      <p:sp>
        <p:nvSpPr>
          <p:cNvPr id="3" name="1. Background"/>
          <p:cNvSpPr txBox="1"/>
          <p:nvPr/>
        </p:nvSpPr>
        <p:spPr>
          <a:xfrm>
            <a:off x="542003" y="150281"/>
            <a:ext cx="4436745" cy="544195"/>
          </a:xfrm>
          <a:prstGeom prst="rect">
            <a:avLst/>
          </a:prstGeom>
          <a:ln w="12700">
            <a:miter lim="400000"/>
          </a:ln>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a:lstStyle>
          <a:p>
            <a:r>
              <a:rPr lang="en-US" sz="3200" dirty="0">
                <a:latin typeface="Times New Roman" panose="02020503050405090304" pitchFamily="18" charset="0"/>
                <a:cs typeface="Times New Roman" panose="02020503050405090304" pitchFamily="18" charset="0"/>
              </a:rPr>
              <a:t>Motivation &amp; Introduction</a:t>
            </a:r>
          </a:p>
        </p:txBody>
      </p:sp>
      <p:sp>
        <p:nvSpPr>
          <p:cNvPr id="10" name="矩形 9"/>
          <p:cNvSpPr/>
          <p:nvPr/>
        </p:nvSpPr>
        <p:spPr>
          <a:xfrm>
            <a:off x="0" y="300990"/>
            <a:ext cx="542290" cy="2432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3"/>
          <a:srcRect b="8871"/>
          <a:stretch/>
        </p:blipFill>
        <p:spPr>
          <a:xfrm>
            <a:off x="435491" y="858797"/>
            <a:ext cx="4791996" cy="4070604"/>
          </a:xfrm>
          <a:prstGeom prst="rect">
            <a:avLst/>
          </a:prstGeom>
        </p:spPr>
      </p:pic>
      <p:sp>
        <p:nvSpPr>
          <p:cNvPr id="6" name="文本框 5">
            <a:extLst>
              <a:ext uri="{FF2B5EF4-FFF2-40B4-BE49-F238E27FC236}">
                <a16:creationId xmlns:a16="http://schemas.microsoft.com/office/drawing/2014/main" id="{00BE33E3-DF53-2E4C-81C6-1C25F70A591E}"/>
              </a:ext>
            </a:extLst>
          </p:cNvPr>
          <p:cNvSpPr txBox="1"/>
          <p:nvPr/>
        </p:nvSpPr>
        <p:spPr>
          <a:xfrm>
            <a:off x="435491" y="4991136"/>
            <a:ext cx="4791997" cy="1477328"/>
          </a:xfrm>
          <a:prstGeom prst="rect">
            <a:avLst/>
          </a:prstGeom>
          <a:noFill/>
        </p:spPr>
        <p:txBody>
          <a:bodyPr wrap="square" rtlCol="0">
            <a:spAutoFit/>
          </a:bodyPr>
          <a:lstStyle/>
          <a:p>
            <a:pPr algn="just"/>
            <a:r>
              <a:rPr kumimoji="1" lang="en-US" altLang="zh-CN" dirty="0"/>
              <a:t>The year 2020 is a very special year. The world's economy and politics have been disrupted by the epidemic, and people are constantly anxious about their lives and health. Many people are wondering whether they have a happy year.</a:t>
            </a:r>
            <a:endParaRPr kumimoji="1" lang="zh-CN" altLang="en-US" dirty="0"/>
          </a:p>
        </p:txBody>
      </p:sp>
      <p:pic>
        <p:nvPicPr>
          <p:cNvPr id="1026" name="Picture 2" descr="Are you happy? If not, cheer up – it's great for your health! |">
            <a:extLst>
              <a:ext uri="{FF2B5EF4-FFF2-40B4-BE49-F238E27FC236}">
                <a16:creationId xmlns:a16="http://schemas.microsoft.com/office/drawing/2014/main" id="{883C7A52-2421-E943-8BA7-38CAC279E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1811" y="855718"/>
            <a:ext cx="1106964" cy="1106964"/>
          </a:xfrm>
          <a:prstGeom prst="rect">
            <a:avLst/>
          </a:prstGeom>
          <a:noFill/>
          <a:extLst>
            <a:ext uri="{909E8E84-426E-40DD-AFC4-6F175D3DCCD1}">
              <a14:hiddenFill xmlns:a14="http://schemas.microsoft.com/office/drawing/2010/main">
                <a:solidFill>
                  <a:srgbClr val="FFFFFF"/>
                </a:solidFill>
              </a14:hiddenFill>
            </a:ext>
          </a:extLst>
        </p:spPr>
      </p:pic>
      <p:sp>
        <p:nvSpPr>
          <p:cNvPr id="13" name="虚尾箭头 12">
            <a:extLst>
              <a:ext uri="{FF2B5EF4-FFF2-40B4-BE49-F238E27FC236}">
                <a16:creationId xmlns:a16="http://schemas.microsoft.com/office/drawing/2014/main" id="{199D0F66-9E19-0343-A4FF-BA2531A2066D}"/>
              </a:ext>
            </a:extLst>
          </p:cNvPr>
          <p:cNvSpPr/>
          <p:nvPr/>
        </p:nvSpPr>
        <p:spPr>
          <a:xfrm rot="5400000">
            <a:off x="8719590" y="2341223"/>
            <a:ext cx="531405" cy="276035"/>
          </a:xfrm>
          <a:prstGeom prst="striped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a:p>
        </p:txBody>
      </p:sp>
      <p:pic>
        <p:nvPicPr>
          <p:cNvPr id="1034" name="Picture 10" descr="Happiness is...seeing your parents happy ♥ | Cute happy quotes, Happy  quotes funny, Happy quotes">
            <a:extLst>
              <a:ext uri="{FF2B5EF4-FFF2-40B4-BE49-F238E27FC236}">
                <a16:creationId xmlns:a16="http://schemas.microsoft.com/office/drawing/2014/main" id="{16ABFB93-2249-A74F-8766-B0B0A48F5B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8411" y="2846543"/>
            <a:ext cx="2087690" cy="207472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at Is Happiness Well Here Is Answer (2) | Reckon Talk">
            <a:extLst>
              <a:ext uri="{FF2B5EF4-FFF2-40B4-BE49-F238E27FC236}">
                <a16:creationId xmlns:a16="http://schemas.microsoft.com/office/drawing/2014/main" id="{51713216-C45A-9F40-871D-B99526B8BB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7423" y="3275109"/>
            <a:ext cx="1881322" cy="164615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appiness is seeing everyone around you very happy. | Happy moments, Happy,  Happy quotes">
            <a:extLst>
              <a:ext uri="{FF2B5EF4-FFF2-40B4-BE49-F238E27FC236}">
                <a16:creationId xmlns:a16="http://schemas.microsoft.com/office/drawing/2014/main" id="{C5A792BE-7B3F-9A40-A4FC-023F90489E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6101" y="3016266"/>
            <a:ext cx="1881322" cy="1868347"/>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5EA81571-F329-1248-AB2C-6ED142D296C0}"/>
              </a:ext>
            </a:extLst>
          </p:cNvPr>
          <p:cNvSpPr/>
          <p:nvPr/>
        </p:nvSpPr>
        <p:spPr>
          <a:xfrm>
            <a:off x="6602828" y="5790184"/>
            <a:ext cx="5032275" cy="369332"/>
          </a:xfrm>
          <a:prstGeom prst="rect">
            <a:avLst/>
          </a:prstGeom>
        </p:spPr>
        <p:txBody>
          <a:bodyPr wrap="none">
            <a:spAutoFit/>
          </a:bodyPr>
          <a:lstStyle/>
          <a:p>
            <a:r>
              <a:rPr lang="zh-CN" altLang="en-US" dirty="0"/>
              <a:t>What is happiness? A macro definition of happiness</a:t>
            </a:r>
          </a:p>
        </p:txBody>
      </p:sp>
      <p:sp>
        <p:nvSpPr>
          <p:cNvPr id="22" name="虚尾箭头 21">
            <a:extLst>
              <a:ext uri="{FF2B5EF4-FFF2-40B4-BE49-F238E27FC236}">
                <a16:creationId xmlns:a16="http://schemas.microsoft.com/office/drawing/2014/main" id="{02895B6C-2ADB-7242-BE4E-9F0F0858755A}"/>
              </a:ext>
            </a:extLst>
          </p:cNvPr>
          <p:cNvSpPr/>
          <p:nvPr/>
        </p:nvSpPr>
        <p:spPr>
          <a:xfrm rot="5400000">
            <a:off x="8715246" y="5215630"/>
            <a:ext cx="531405" cy="276035"/>
          </a:xfrm>
          <a:prstGeom prst="striped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截屏2020-12-04 下午3.27.27"/>
          <p:cNvPicPr>
            <a:picLocks noChangeAspect="1"/>
          </p:cNvPicPr>
          <p:nvPr/>
        </p:nvPicPr>
        <p:blipFill>
          <a:blip r:embed="rId2"/>
          <a:srcRect r="2052"/>
          <a:stretch>
            <a:fillRect/>
          </a:stretch>
        </p:blipFill>
        <p:spPr>
          <a:xfrm>
            <a:off x="344170" y="3447415"/>
            <a:ext cx="9852025" cy="2760980"/>
          </a:xfrm>
          <a:prstGeom prst="rect">
            <a:avLst/>
          </a:prstGeom>
        </p:spPr>
      </p:pic>
      <p:sp>
        <p:nvSpPr>
          <p:cNvPr id="10" name="矩形 9"/>
          <p:cNvSpPr/>
          <p:nvPr/>
        </p:nvSpPr>
        <p:spPr>
          <a:xfrm>
            <a:off x="-36830" y="319405"/>
            <a:ext cx="542290" cy="2432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42290" y="84455"/>
            <a:ext cx="2045970" cy="675640"/>
          </a:xfrm>
          <a:prstGeom prst="rect">
            <a:avLst/>
          </a:prstGeom>
          <a:noFill/>
        </p:spPr>
        <p:txBody>
          <a:bodyPr wrap="none" rtlCol="0" anchor="t">
            <a:spAutoFit/>
          </a:bodyPr>
          <a:lstStyle/>
          <a:p>
            <a:r>
              <a:rPr lang="en-US" altLang="zh-CN" sz="3800" dirty="0">
                <a:latin typeface="Times New Roman" panose="02020503050405090304" pitchFamily="18" charset="0"/>
                <a:cs typeface="Times New Roman" panose="02020503050405090304" pitchFamily="18" charset="0"/>
                <a:sym typeface="+mn-ea"/>
              </a:rPr>
              <a:t>Question </a:t>
            </a:r>
          </a:p>
        </p:txBody>
      </p:sp>
      <p:sp>
        <p:nvSpPr>
          <p:cNvPr id="26" name="圆角矩形 25"/>
          <p:cNvSpPr/>
          <p:nvPr/>
        </p:nvSpPr>
        <p:spPr>
          <a:xfrm>
            <a:off x="344170" y="1808998"/>
            <a:ext cx="5304155" cy="976863"/>
          </a:xfrm>
          <a:prstGeom prst="roundRect">
            <a:avLst>
              <a:gd name="adj" fmla="val 23900"/>
            </a:avLst>
          </a:prstGeom>
          <a:solidFill>
            <a:schemeClr val="accent4">
              <a:lumMod val="60000"/>
              <a:lumOff val="40000"/>
              <a:alpha val="58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1130300">
              <a:lnSpc>
                <a:spcPct val="100000"/>
              </a:lnSpc>
            </a:pPr>
            <a:r>
              <a:rPr lang="en-US" altLang="zh-CN" sz="2400" dirty="0">
                <a:latin typeface="Times New Roman" panose="02020503050405090304" pitchFamily="18" charset="0"/>
                <a:cs typeface="Times New Roman" panose="02020503050405090304" pitchFamily="18" charset="0"/>
              </a:rPr>
              <a:t>What are the key factors that determine the world's happiness index?</a:t>
            </a:r>
          </a:p>
        </p:txBody>
      </p:sp>
      <p:sp>
        <p:nvSpPr>
          <p:cNvPr id="4" name="圆角矩形 3"/>
          <p:cNvSpPr/>
          <p:nvPr/>
        </p:nvSpPr>
        <p:spPr>
          <a:xfrm>
            <a:off x="5405120" y="543983"/>
            <a:ext cx="4741545" cy="650030"/>
          </a:xfrm>
          <a:prstGeom prst="roundRect">
            <a:avLst>
              <a:gd name="adj" fmla="val 30865"/>
            </a:avLst>
          </a:prstGeom>
          <a:solidFill>
            <a:schemeClr val="accent4">
              <a:lumMod val="60000"/>
              <a:lumOff val="40000"/>
              <a:alpha val="58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1130300">
              <a:lnSpc>
                <a:spcPct val="100000"/>
              </a:lnSpc>
            </a:pPr>
            <a:r>
              <a:rPr lang="en-US" altLang="zh-CN" sz="2800" dirty="0">
                <a:latin typeface="Times New Roman" panose="02020503050405090304" pitchFamily="18" charset="0"/>
                <a:cs typeface="Times New Roman" panose="02020503050405090304" pitchFamily="18" charset="0"/>
              </a:rPr>
              <a:t>What</a:t>
            </a:r>
            <a:r>
              <a:rPr lang="zh-CN" altLang="en-US" sz="2800" dirty="0">
                <a:latin typeface="Times New Roman" panose="02020503050405090304" pitchFamily="18" charset="0"/>
                <a:cs typeface="Times New Roman" panose="02020503050405090304" pitchFamily="18" charset="0"/>
              </a:rPr>
              <a:t> </a:t>
            </a:r>
            <a:r>
              <a:rPr lang="en-US" altLang="zh-CN" sz="2800" dirty="0">
                <a:latin typeface="Times New Roman" panose="02020503050405090304" pitchFamily="18" charset="0"/>
                <a:cs typeface="Times New Roman" panose="02020503050405090304" pitchFamily="18" charset="0"/>
              </a:rPr>
              <a:t>makes a country happy?</a:t>
            </a:r>
            <a:endParaRPr kumimoji="0" lang="en-US" altLang="zh-CN" sz="2800" b="0" i="0" u="none" strike="noStrike" cap="none" spc="0" normalizeH="0" baseline="0" dirty="0">
              <a:ln>
                <a:noFill/>
              </a:ln>
              <a:solidFill>
                <a:srgbClr val="FFFFFF"/>
              </a:solidFill>
              <a:effectLst/>
              <a:uFillTx/>
              <a:latin typeface="Times New Roman" panose="02020503050405090304" pitchFamily="18" charset="0"/>
              <a:ea typeface="Avenir Next Regular" panose="020B0803020202020204"/>
              <a:cs typeface="Times New Roman" panose="02020503050405090304" pitchFamily="18" charset="0"/>
              <a:sym typeface="Avenir Next Regular" panose="020B0803020202020204"/>
            </a:endParaRPr>
          </a:p>
        </p:txBody>
      </p:sp>
      <p:sp>
        <p:nvSpPr>
          <p:cNvPr id="27" name="圆角矩形 26"/>
          <p:cNvSpPr/>
          <p:nvPr/>
        </p:nvSpPr>
        <p:spPr>
          <a:xfrm>
            <a:off x="5951220" y="1805781"/>
            <a:ext cx="5903595" cy="983299"/>
          </a:xfrm>
          <a:prstGeom prst="roundRect">
            <a:avLst>
              <a:gd name="adj" fmla="val 24833"/>
            </a:avLst>
          </a:prstGeom>
          <a:solidFill>
            <a:schemeClr val="accent4">
              <a:lumMod val="60000"/>
              <a:lumOff val="40000"/>
              <a:alpha val="58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1130300">
              <a:lnSpc>
                <a:spcPct val="100000"/>
              </a:lnSpc>
            </a:pPr>
            <a:r>
              <a:rPr lang="en-US" altLang="zh-CN" sz="2400" dirty="0">
                <a:solidFill>
                  <a:schemeClr val="tx1"/>
                </a:solidFill>
                <a:latin typeface="Times New Roman" panose="02020503050405090304" pitchFamily="18" charset="0"/>
                <a:ea typeface="Avenir Next Regular" panose="020B0803020202020204"/>
                <a:cs typeface="Times New Roman" panose="02020503050405090304" pitchFamily="18" charset="0"/>
                <a:sym typeface="Avenir Next Regular" panose="020B0803020202020204"/>
              </a:rPr>
              <a:t>From 2015 to 2020, how did the happiest country and the least happy country change?</a:t>
            </a:r>
          </a:p>
        </p:txBody>
      </p:sp>
      <p:sp>
        <p:nvSpPr>
          <p:cNvPr id="6" name="矩形 5"/>
          <p:cNvSpPr/>
          <p:nvPr/>
        </p:nvSpPr>
        <p:spPr>
          <a:xfrm>
            <a:off x="11686540" y="3429000"/>
            <a:ext cx="542290" cy="2432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941945" y="3190875"/>
            <a:ext cx="3891915" cy="645160"/>
          </a:xfrm>
          <a:prstGeom prst="rect">
            <a:avLst/>
          </a:prstGeom>
          <a:noFill/>
        </p:spPr>
        <p:txBody>
          <a:bodyPr wrap="square" rtlCol="0" anchor="t">
            <a:spAutoFit/>
          </a:bodyPr>
          <a:lstStyle/>
          <a:p>
            <a:r>
              <a:rPr lang="zh-CN" altLang="en-US" sz="3600"/>
              <a:t> Related research</a:t>
            </a:r>
          </a:p>
        </p:txBody>
      </p:sp>
      <p:cxnSp>
        <p:nvCxnSpPr>
          <p:cNvPr id="8" name="直接箭头连接符 7"/>
          <p:cNvCxnSpPr>
            <a:stCxn id="4" idx="2"/>
          </p:cNvCxnSpPr>
          <p:nvPr/>
        </p:nvCxnSpPr>
        <p:spPr>
          <a:xfrm flipH="1">
            <a:off x="4034790" y="1194435"/>
            <a:ext cx="3741420" cy="4356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endCxn id="27" idx="0"/>
          </p:cNvCxnSpPr>
          <p:nvPr/>
        </p:nvCxnSpPr>
        <p:spPr>
          <a:xfrm>
            <a:off x="7743190" y="1199515"/>
            <a:ext cx="1160145" cy="606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URL：https://link.springer.com/article/10.1007/s42413-019-00044-8"/>
          <p:cNvSpPr txBox="1"/>
          <p:nvPr/>
        </p:nvSpPr>
        <p:spPr>
          <a:xfrm>
            <a:off x="4034790" y="6208395"/>
            <a:ext cx="7181850" cy="537210"/>
          </a:xfrm>
          <a:prstGeom prst="rect">
            <a:avLst/>
          </a:prstGeom>
          <a:ln w="12700">
            <a:miter lim="400000"/>
          </a:ln>
        </p:spPr>
        <p:txBody>
          <a:bodyPr wrap="square" lIns="50800" tIns="50800" rIns="50800" bIns="50800" anchor="ctr">
            <a:spAutoFit/>
          </a:bodyPr>
          <a:lstStyle/>
          <a:p>
            <a:pPr algn="l" defTabSz="457200">
              <a:lnSpc>
                <a:spcPts val="3400"/>
              </a:lnSpc>
              <a:spcBef>
                <a:spcPts val="400"/>
              </a:spcBef>
              <a:defRPr i="1">
                <a:solidFill>
                  <a:srgbClr val="929292"/>
                </a:solidFill>
                <a:latin typeface="Times Roman"/>
                <a:ea typeface="Times Roman"/>
                <a:cs typeface="Times Roman"/>
                <a:sym typeface="Times Roman"/>
              </a:defRPr>
            </a:pPr>
            <a:r>
              <a:rPr lang="en-US" sz="1000" dirty="0">
                <a:solidFill>
                  <a:schemeClr val="bg1">
                    <a:lumMod val="65000"/>
                  </a:schemeClr>
                </a:solidFill>
                <a:hlinkClick r:id="rId3"/>
              </a:rPr>
              <a:t>https://link.springer.com/article/10.1007/s42413-019-00044-8</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753495" y="4704291"/>
            <a:ext cx="6847931" cy="1107996"/>
          </a:xfrm>
          <a:prstGeom prst="rect">
            <a:avLst/>
          </a:prstGeom>
        </p:spPr>
        <p:txBody>
          <a:bodyPr wrap="square">
            <a:spAutoFit/>
          </a:bodyPr>
          <a:lstStyle/>
          <a:p>
            <a:r>
              <a:rPr lang="en-US" altLang="zh-CN" sz="6600" dirty="0">
                <a:latin typeface="Yuanti SC" panose="02010600040101010101" pitchFamily="2" charset="-122"/>
                <a:ea typeface="Yuanti SC" panose="02010600040101010101" pitchFamily="2" charset="-122"/>
                <a:cs typeface="Times New Roman" panose="02020503050405090304" pitchFamily="18" charset="0"/>
              </a:rPr>
              <a:t>HOW DO WE STAR</a:t>
            </a:r>
          </a:p>
        </p:txBody>
      </p:sp>
      <p:sp>
        <p:nvSpPr>
          <p:cNvPr id="4" name="矩形 3">
            <a:extLst>
              <a:ext uri="{FF2B5EF4-FFF2-40B4-BE49-F238E27FC236}">
                <a16:creationId xmlns:a16="http://schemas.microsoft.com/office/drawing/2014/main" id="{704485EF-A7CC-9149-8467-7A4A13BCCCD8}"/>
              </a:ext>
            </a:extLst>
          </p:cNvPr>
          <p:cNvSpPr/>
          <p:nvPr/>
        </p:nvSpPr>
        <p:spPr>
          <a:xfrm>
            <a:off x="1331141" y="771391"/>
            <a:ext cx="9692640" cy="356714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zh-CN" altLang="en-US" dirty="0"/>
          </a:p>
        </p:txBody>
      </p:sp>
      <p:pic>
        <p:nvPicPr>
          <p:cNvPr id="5" name="Picture 2" descr="Design Thinking for Everyday Life | by Amira Budi Mutiara | MyTake | Medium">
            <a:extLst>
              <a:ext uri="{FF2B5EF4-FFF2-40B4-BE49-F238E27FC236}">
                <a16:creationId xmlns:a16="http://schemas.microsoft.com/office/drawing/2014/main" id="{BA27A554-F90E-C94E-A88E-3050A417F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0512" y="1137150"/>
            <a:ext cx="6428126" cy="28356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6830" y="319405"/>
            <a:ext cx="542290" cy="2432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1. Background"/>
          <p:cNvSpPr txBox="1"/>
          <p:nvPr/>
        </p:nvSpPr>
        <p:spPr>
          <a:xfrm>
            <a:off x="507078" y="187111"/>
            <a:ext cx="1388745" cy="544195"/>
          </a:xfrm>
          <a:prstGeom prst="rect">
            <a:avLst/>
          </a:prstGeom>
          <a:ln w="12700">
            <a:miter lim="400000"/>
          </a:ln>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a:lstStyle>
          <a:p>
            <a:r>
              <a:rPr lang="en-US" sz="3200" dirty="0">
                <a:latin typeface="Times New Roman" panose="02020503050405090304" pitchFamily="18" charset="0"/>
                <a:cs typeface="Times New Roman" panose="02020503050405090304" pitchFamily="18" charset="0"/>
              </a:rPr>
              <a:t>Mothod</a:t>
            </a:r>
          </a:p>
        </p:txBody>
      </p:sp>
      <p:graphicFrame>
        <p:nvGraphicFramePr>
          <p:cNvPr id="4" name="Table 6"/>
          <p:cNvGraphicFramePr>
            <a:graphicFrameLocks noGrp="1"/>
          </p:cNvGraphicFramePr>
          <p:nvPr>
            <p:custDataLst>
              <p:tags r:id="rId1"/>
            </p:custDataLst>
          </p:nvPr>
        </p:nvGraphicFramePr>
        <p:xfrm>
          <a:off x="391160" y="731520"/>
          <a:ext cx="11545570" cy="5052060"/>
        </p:xfrm>
        <a:graphic>
          <a:graphicData uri="http://schemas.openxmlformats.org/drawingml/2006/table">
            <a:tbl>
              <a:tblPr firstRow="1" bandRow="1">
                <a:tableStyleId>{5C22544A-7EE6-4342-B048-85BDC9FD1C3A}</a:tableStyleId>
              </a:tblPr>
              <a:tblGrid>
                <a:gridCol w="2049145">
                  <a:extLst>
                    <a:ext uri="{9D8B030D-6E8A-4147-A177-3AD203B41FA5}">
                      <a16:colId xmlns:a16="http://schemas.microsoft.com/office/drawing/2014/main" val="20000"/>
                    </a:ext>
                  </a:extLst>
                </a:gridCol>
                <a:gridCol w="4493260">
                  <a:extLst>
                    <a:ext uri="{9D8B030D-6E8A-4147-A177-3AD203B41FA5}">
                      <a16:colId xmlns:a16="http://schemas.microsoft.com/office/drawing/2014/main" val="20001"/>
                    </a:ext>
                  </a:extLst>
                </a:gridCol>
                <a:gridCol w="5003165">
                  <a:extLst>
                    <a:ext uri="{9D8B030D-6E8A-4147-A177-3AD203B41FA5}">
                      <a16:colId xmlns:a16="http://schemas.microsoft.com/office/drawing/2014/main" val="20002"/>
                    </a:ext>
                  </a:extLst>
                </a:gridCol>
              </a:tblGrid>
              <a:tr h="281940">
                <a:tc>
                  <a:txBody>
                    <a:bodyPr/>
                    <a:lstStyle/>
                    <a:p>
                      <a:pPr algn="ctr"/>
                      <a:r>
                        <a:rPr lang="en-US" sz="1400" dirty="0">
                          <a:latin typeface="Times New Roman Regular" panose="02020503050405090304" charset="0"/>
                          <a:cs typeface="Times New Roman Regular" panose="02020503050405090304" charset="0"/>
                        </a:rPr>
                        <a:t>Data sets</a:t>
                      </a:r>
                    </a:p>
                  </a:txBody>
                  <a:tcPr marL="68580" marR="68580" marT="34290" marB="34290"/>
                </a:tc>
                <a:tc>
                  <a:txBody>
                    <a:bodyPr/>
                    <a:lstStyle/>
                    <a:p>
                      <a:r>
                        <a:rPr lang="en-US" sz="1400" dirty="0">
                          <a:latin typeface="Times New Roman Regular" panose="02020503050405090304" charset="0"/>
                          <a:cs typeface="Times New Roman Regular" panose="02020503050405090304" charset="0"/>
                        </a:rPr>
                        <a:t>URL </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400" dirty="0">
                          <a:latin typeface="Times New Roman Regular" panose="02020503050405090304" charset="0"/>
                          <a:cs typeface="Times New Roman Regular" panose="02020503050405090304" charset="0"/>
                        </a:rPr>
                        <a:t>Focused variables</a:t>
                      </a:r>
                    </a:p>
                  </a:txBody>
                  <a:tcPr marL="68580" marR="68580" marT="34290" marB="34290"/>
                </a:tc>
                <a:extLst>
                  <a:ext uri="{0D108BD9-81ED-4DB2-BD59-A6C34878D82A}">
                    <a16:rowId xmlns:a16="http://schemas.microsoft.com/office/drawing/2014/main" val="10000"/>
                  </a:ext>
                </a:extLst>
              </a:tr>
              <a:tr h="739140">
                <a:tc>
                  <a:txBody>
                    <a:bodyPr/>
                    <a:lstStyle/>
                    <a:p>
                      <a:pPr marL="0" indent="0">
                        <a:buNone/>
                      </a:pPr>
                      <a:r>
                        <a:rPr lang="en-US" altLang="zh-CN" sz="1200" b="0" i="0" u="none" strike="noStrike" kern="1200" baseline="0" dirty="0">
                          <a:solidFill>
                            <a:schemeClr val="dk1"/>
                          </a:solidFill>
                          <a:latin typeface="Times New Roman Regular" panose="02020503050405090304" charset="0"/>
                          <a:ea typeface="+mn-ea"/>
                          <a:cs typeface="Times New Roman Regular" panose="02020503050405090304" charset="0"/>
                        </a:rPr>
                        <a:t>World Happiness Report 2015</a:t>
                      </a:r>
                    </a:p>
                  </a:txBody>
                  <a:tcPr marL="68580" marR="68580" marT="34290" marB="34290"/>
                </a:tc>
                <a:tc>
                  <a:txBody>
                    <a:bodyPr/>
                    <a:lstStyle/>
                    <a:p>
                      <a:r>
                        <a:rPr lang="en-US" sz="1200" dirty="0">
                          <a:latin typeface="Times New Roman Regular" panose="02020503050405090304" charset="0"/>
                          <a:cs typeface="Times New Roman Regular" panose="02020503050405090304" charset="0"/>
                        </a:rPr>
                        <a:t>https://www.kaggle.com/unsdsn/world-happiness?select=2015.csv</a:t>
                      </a:r>
                    </a:p>
                  </a:txBody>
                  <a:tcPr marL="68580" marR="68580" marT="34290" marB="34290"/>
                </a:tc>
                <a:tc>
                  <a:txBody>
                    <a:bodyPr/>
                    <a:lstStyle/>
                    <a:p>
                      <a:pPr algn="just"/>
                      <a:r>
                        <a:rPr lang="en-US" altLang="zh-CN" sz="1100" b="1" dirty="0">
                          <a:latin typeface="Times New Roman Bold" panose="02020503050405090304" charset="0"/>
                          <a:cs typeface="Times New Roman Bold" panose="02020503050405090304" charset="0"/>
                        </a:rPr>
                        <a:t>Row:</a:t>
                      </a:r>
                      <a:r>
                        <a:rPr lang="en-US" altLang="zh-CN" sz="1100" dirty="0">
                          <a:latin typeface="Times New Roman Regular" panose="02020503050405090304" charset="0"/>
                          <a:cs typeface="Times New Roman Regular" panose="02020503050405090304" charset="0"/>
                        </a:rPr>
                        <a:t>  Happiness Rank</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Happiness Score</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Standard Error</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Economy (GDP per Capita)</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Family</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Health (Life Expectancy)</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Freedom</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Trust (Government Corruption)</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Generosity</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Dystopia Residual</a:t>
                      </a:r>
                    </a:p>
                    <a:p>
                      <a:pPr algn="just"/>
                      <a:r>
                        <a:rPr lang="en-US" altLang="zh-CN" sz="1100" b="1" dirty="0">
                          <a:latin typeface="Times New Roman Bold" panose="02020503050405090304" charset="0"/>
                          <a:cs typeface="Times New Roman Bold" panose="02020503050405090304" charset="0"/>
                        </a:rPr>
                        <a:t>Column:</a:t>
                      </a:r>
                      <a:r>
                        <a:rPr lang="zh-CN" altLang="en-US" sz="1100" b="1" dirty="0">
                          <a:latin typeface="Times New Roman Bold" panose="02020503050405090304" charset="0"/>
                          <a:cs typeface="Times New Roman Bold" panose="02020503050405090304" charset="0"/>
                        </a:rPr>
                        <a:t>  </a:t>
                      </a:r>
                      <a:r>
                        <a:rPr lang="en-US" altLang="zh-CN" sz="1100" dirty="0">
                          <a:latin typeface="Times New Roman Regular" panose="02020503050405090304" charset="0"/>
                          <a:cs typeface="Times New Roman Regular" panose="02020503050405090304" charset="0"/>
                        </a:rPr>
                        <a:t>Country</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Region</a:t>
                      </a:r>
                    </a:p>
                  </a:txBody>
                  <a:tcPr marL="68580" marR="68580" marT="34290" marB="34290"/>
                </a:tc>
                <a:extLst>
                  <a:ext uri="{0D108BD9-81ED-4DB2-BD59-A6C34878D82A}">
                    <a16:rowId xmlns:a16="http://schemas.microsoft.com/office/drawing/2014/main" val="10001"/>
                  </a:ext>
                </a:extLst>
              </a:tr>
              <a:tr h="90678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u="none" strike="noStrike" kern="1200" baseline="0" dirty="0">
                          <a:solidFill>
                            <a:schemeClr val="dk1"/>
                          </a:solidFill>
                          <a:latin typeface="Times New Roman Regular" panose="02020503050405090304" charset="0"/>
                          <a:ea typeface="+mn-ea"/>
                          <a:cs typeface="Times New Roman Regular" panose="02020503050405090304" charset="0"/>
                        </a:rPr>
                        <a:t>World Happiness Report 2016</a:t>
                      </a:r>
                    </a:p>
                    <a:p>
                      <a:endParaRPr lang="en-US" altLang="zh-CN" sz="1200" b="0" i="0" u="none" strike="noStrike" kern="1200" baseline="0" dirty="0">
                        <a:solidFill>
                          <a:schemeClr val="dk1"/>
                        </a:solidFill>
                        <a:latin typeface="Times New Roman Regular" panose="02020503050405090304" charset="0"/>
                        <a:ea typeface="+mn-ea"/>
                        <a:cs typeface="Times New Roman Regular" panose="02020503050405090304" charset="0"/>
                      </a:endParaRPr>
                    </a:p>
                  </a:txBody>
                  <a:tcPr marL="68580" marR="68580" marT="34290" marB="34290"/>
                </a:tc>
                <a:tc>
                  <a:txBody>
                    <a:bodyPr/>
                    <a:lstStyle/>
                    <a:p>
                      <a:r>
                        <a:rPr lang="en-US" sz="1200" dirty="0">
                          <a:latin typeface="Times New Roman Regular" panose="02020503050405090304" charset="0"/>
                          <a:cs typeface="Times New Roman Regular" panose="02020503050405090304" charset="0"/>
                        </a:rPr>
                        <a:t>https://www.kaggle.com/unsdsn/world-happiness?select=2016.csv</a:t>
                      </a:r>
                    </a:p>
                  </a:txBody>
                  <a:tcPr marL="68580" marR="68580" marT="34290" marB="34290"/>
                </a:tc>
                <a:tc>
                  <a:txBody>
                    <a:bodyPr/>
                    <a:lstStyle/>
                    <a:p>
                      <a:pPr algn="just"/>
                      <a:r>
                        <a:rPr lang="en-US" altLang="zh-CN" sz="1100" b="1" dirty="0">
                          <a:latin typeface="Times New Roman Bold" panose="02020503050405090304" charset="0"/>
                          <a:cs typeface="Times New Roman Bold" panose="02020503050405090304" charset="0"/>
                        </a:rPr>
                        <a:t>Row:</a:t>
                      </a:r>
                      <a:r>
                        <a:rPr lang="zh-CN" altLang="en-US" sz="1100" dirty="0">
                          <a:latin typeface="Times New Roman Regular" panose="02020503050405090304" charset="0"/>
                          <a:cs typeface="Times New Roman Regular" panose="02020503050405090304" charset="0"/>
                        </a:rPr>
                        <a:t>  </a:t>
                      </a:r>
                      <a:r>
                        <a:rPr lang="en-US" altLang="zh-CN" sz="1100" dirty="0">
                          <a:latin typeface="Times New Roman Regular" panose="02020503050405090304" charset="0"/>
                          <a:cs typeface="Times New Roman Regular" panose="02020503050405090304" charset="0"/>
                        </a:rPr>
                        <a:t>Happiness Rank</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Happiness Score</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Lower Confidence Interval</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Upper Confidence Interval</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Economy (GDP per Capita)</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Family</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Health (Life Expectancy)</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Freedom</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Trust (Government Corruption)</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Generosity</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Dystopia Residual</a:t>
                      </a:r>
                    </a:p>
                    <a:p>
                      <a:pPr algn="just"/>
                      <a:r>
                        <a:rPr lang="en-US" altLang="zh-CN" sz="1100" b="1" dirty="0">
                          <a:latin typeface="Times New Roman Bold" panose="02020503050405090304" charset="0"/>
                          <a:cs typeface="Times New Roman Bold" panose="02020503050405090304" charset="0"/>
                        </a:rPr>
                        <a:t>Column:</a:t>
                      </a:r>
                      <a:r>
                        <a:rPr lang="zh-CN" altLang="en-US" sz="1100" b="1" dirty="0">
                          <a:latin typeface="Times New Roman Bold" panose="02020503050405090304" charset="0"/>
                          <a:cs typeface="Times New Roman Bold" panose="02020503050405090304" charset="0"/>
                        </a:rPr>
                        <a:t>  </a:t>
                      </a:r>
                      <a:r>
                        <a:rPr lang="en-US" altLang="zh-CN" sz="1100" dirty="0">
                          <a:latin typeface="Times New Roman Regular" panose="02020503050405090304" charset="0"/>
                          <a:cs typeface="Times New Roman Regular" panose="02020503050405090304" charset="0"/>
                        </a:rPr>
                        <a:t>Country</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Region</a:t>
                      </a:r>
                    </a:p>
                  </a:txBody>
                  <a:tcPr marL="68580" marR="68580" marT="34290" marB="34290"/>
                </a:tc>
                <a:extLst>
                  <a:ext uri="{0D108BD9-81ED-4DB2-BD59-A6C34878D82A}">
                    <a16:rowId xmlns:a16="http://schemas.microsoft.com/office/drawing/2014/main" val="10002"/>
                  </a:ext>
                </a:extLst>
              </a:tr>
              <a:tr h="7391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u="none" strike="noStrike" kern="1200" baseline="0" dirty="0">
                          <a:solidFill>
                            <a:schemeClr val="dk1"/>
                          </a:solidFill>
                          <a:latin typeface="Times New Roman Regular" panose="02020503050405090304" charset="0"/>
                          <a:ea typeface="+mn-ea"/>
                          <a:cs typeface="Times New Roman Regular" panose="02020503050405090304" charset="0"/>
                        </a:rPr>
                        <a:t>World Happiness Report 2017</a:t>
                      </a:r>
                    </a:p>
                    <a:p>
                      <a:endParaRPr lang="en-US" altLang="zh-CN" sz="1200" b="0" i="0" u="none" strike="noStrike" kern="1200" baseline="0" dirty="0">
                        <a:solidFill>
                          <a:schemeClr val="dk1"/>
                        </a:solidFill>
                        <a:latin typeface="Times New Roman Regular" panose="02020503050405090304" charset="0"/>
                        <a:ea typeface="+mn-ea"/>
                        <a:cs typeface="Times New Roman Regular" panose="02020503050405090304" charset="0"/>
                      </a:endParaRPr>
                    </a:p>
                  </a:txBody>
                  <a:tcPr marL="68580" marR="68580" marT="34290" marB="34290"/>
                </a:tc>
                <a:tc>
                  <a:txBody>
                    <a:bodyPr/>
                    <a:lstStyle/>
                    <a:p>
                      <a:r>
                        <a:rPr lang="en-US" sz="1200" dirty="0">
                          <a:latin typeface="Times New Roman Regular" panose="02020503050405090304" charset="0"/>
                          <a:cs typeface="Times New Roman Regular" panose="02020503050405090304" charset="0"/>
                        </a:rPr>
                        <a:t>https://www.kaggle.com/unsdsn/world-happiness?select=2017.csv</a:t>
                      </a:r>
                    </a:p>
                  </a:txBody>
                  <a:tcPr marL="68580" marR="68580" marT="34290" marB="34290"/>
                </a:tc>
                <a:tc>
                  <a:txBody>
                    <a:bodyPr/>
                    <a:lstStyle/>
                    <a:p>
                      <a:pPr algn="just"/>
                      <a:r>
                        <a:rPr lang="en-US" altLang="zh-CN" sz="1100" b="1" dirty="0">
                          <a:latin typeface="Times New Roman Bold" panose="02020503050405090304" charset="0"/>
                          <a:cs typeface="Times New Roman Bold" panose="02020503050405090304" charset="0"/>
                        </a:rPr>
                        <a:t>Row:</a:t>
                      </a:r>
                      <a:r>
                        <a:rPr lang="zh-CN" altLang="en-US" sz="1100" dirty="0">
                          <a:latin typeface="Times New Roman Regular" panose="02020503050405090304" charset="0"/>
                          <a:cs typeface="Times New Roman Regular" panose="02020503050405090304" charset="0"/>
                        </a:rPr>
                        <a:t>  </a:t>
                      </a:r>
                      <a:r>
                        <a:rPr lang="en-US" altLang="zh-CN" sz="1100" dirty="0">
                          <a:latin typeface="Times New Roman Regular" panose="02020503050405090304" charset="0"/>
                          <a:cs typeface="Times New Roman Regular" panose="02020503050405090304" charset="0"/>
                        </a:rPr>
                        <a:t>Happiness Rank</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Happiness Score</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Whisker high</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Whisker low</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Economy (GDP per Capita)</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Family</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Health (Life Expectancy)</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Freedom</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Trust (Government Corruption)</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Generosity</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Dystopia Residual</a:t>
                      </a:r>
                    </a:p>
                    <a:p>
                      <a:pPr algn="just"/>
                      <a:r>
                        <a:rPr lang="en-US" altLang="zh-CN" sz="1100" b="1" dirty="0">
                          <a:latin typeface="Times New Roman Regular" panose="02020503050405090304" charset="0"/>
                          <a:cs typeface="Times New Roman Regular" panose="02020503050405090304" charset="0"/>
                        </a:rPr>
                        <a:t>Column</a:t>
                      </a:r>
                      <a:r>
                        <a:rPr lang="zh-CN" altLang="en-US" sz="1100" b="1"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Country</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Region</a:t>
                      </a:r>
                    </a:p>
                  </a:txBody>
                  <a:tcPr marL="68580" marR="68580" marT="34290" marB="34290"/>
                </a:tc>
                <a:extLst>
                  <a:ext uri="{0D108BD9-81ED-4DB2-BD59-A6C34878D82A}">
                    <a16:rowId xmlns:a16="http://schemas.microsoft.com/office/drawing/2014/main" val="10003"/>
                  </a:ext>
                </a:extLst>
              </a:tr>
              <a:tr h="7391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u="none" strike="noStrike" kern="1200" baseline="0" dirty="0">
                          <a:solidFill>
                            <a:schemeClr val="dk1"/>
                          </a:solidFill>
                          <a:latin typeface="Times New Roman Regular" panose="02020503050405090304" charset="0"/>
                          <a:ea typeface="+mn-ea"/>
                          <a:cs typeface="Times New Roman Regular" panose="02020503050405090304" charset="0"/>
                        </a:rPr>
                        <a:t>World Happiness Report 2018</a:t>
                      </a:r>
                    </a:p>
                    <a:p>
                      <a:endParaRPr lang="en-US" altLang="zh-CN" sz="1200" b="0" i="0" u="none" strike="noStrike" kern="1200" baseline="0" dirty="0">
                        <a:solidFill>
                          <a:schemeClr val="dk1"/>
                        </a:solidFill>
                        <a:latin typeface="Times New Roman Regular" panose="02020503050405090304" charset="0"/>
                        <a:ea typeface="+mn-ea"/>
                        <a:cs typeface="Times New Roman Regular" panose="02020503050405090304" charset="0"/>
                      </a:endParaRPr>
                    </a:p>
                  </a:txBody>
                  <a:tcPr marL="68580" marR="68580" marT="34290" marB="34290"/>
                </a:tc>
                <a:tc>
                  <a:txBody>
                    <a:bodyPr/>
                    <a:lstStyle/>
                    <a:p>
                      <a:r>
                        <a:rPr lang="en-US" sz="1200" dirty="0">
                          <a:latin typeface="Times New Roman Regular" panose="02020503050405090304" charset="0"/>
                          <a:cs typeface="Times New Roman Regular" panose="02020503050405090304" charset="0"/>
                        </a:rPr>
                        <a:t>https://www.kaggle.com/unsdsn/world-happiness?select=2018.csv</a:t>
                      </a:r>
                    </a:p>
                  </a:txBody>
                  <a:tcPr marL="68580" marR="68580" marT="34290" marB="34290"/>
                </a:tc>
                <a:tc>
                  <a:txBody>
                    <a:bodyPr/>
                    <a:lstStyle/>
                    <a:p>
                      <a:pPr algn="just"/>
                      <a:r>
                        <a:rPr lang="en-US" altLang="zh-CN" sz="1100" b="1" dirty="0">
                          <a:latin typeface="Times New Roman Bold" panose="02020503050405090304" charset="0"/>
                          <a:cs typeface="Times New Roman Bold" panose="02020503050405090304" charset="0"/>
                        </a:rPr>
                        <a:t>Row:</a:t>
                      </a:r>
                      <a:r>
                        <a:rPr lang="zh-CN" altLang="en-US" sz="1100" b="1" dirty="0">
                          <a:latin typeface="Times New Roman Bold" panose="02020503050405090304" charset="0"/>
                          <a:cs typeface="Times New Roman Bold" panose="02020503050405090304" charset="0"/>
                        </a:rPr>
                        <a:t>  </a:t>
                      </a:r>
                      <a:r>
                        <a:rPr lang="en-US" altLang="zh-CN" sz="1100" dirty="0">
                          <a:latin typeface="Times New Roman Regular" panose="02020503050405090304" charset="0"/>
                          <a:cs typeface="Times New Roman Regular" panose="02020503050405090304" charset="0"/>
                        </a:rPr>
                        <a:t>Happiness Rank</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Happiness Score</a:t>
                      </a:r>
                      <a:r>
                        <a:rPr lang="zh-CN" altLang="en-US" sz="1100" dirty="0">
                          <a:latin typeface="Times New Roman Regular" panose="02020503050405090304" charset="0"/>
                          <a:cs typeface="Times New Roman Regular" panose="02020503050405090304" charset="0"/>
                        </a:rPr>
                        <a:t>、</a:t>
                      </a:r>
                      <a:endParaRPr lang="en-US" altLang="zh-CN" sz="1100" dirty="0">
                        <a:latin typeface="Times New Roman Regular" panose="02020503050405090304" charset="0"/>
                        <a:cs typeface="Times New Roman Regular" panose="02020503050405090304" charset="0"/>
                      </a:endParaRPr>
                    </a:p>
                    <a:p>
                      <a:pPr lvl="1" algn="just"/>
                      <a:r>
                        <a:rPr lang="en-US" altLang="zh-CN" sz="1100" dirty="0">
                          <a:latin typeface="Times New Roman Regular" panose="02020503050405090304" charset="0"/>
                          <a:cs typeface="Times New Roman Regular" panose="02020503050405090304" charset="0"/>
                        </a:rPr>
                        <a:t>Economy (GDP per Capita)</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Social support</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Health (Life Expectancy)</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Freedom</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Generosity</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Perceptions of corruption</a:t>
                      </a:r>
                    </a:p>
                    <a:p>
                      <a:pPr algn="just"/>
                      <a:r>
                        <a:rPr lang="en-US" altLang="zh-CN" sz="1100" b="1" dirty="0">
                          <a:latin typeface="Times New Roman Bold" panose="02020503050405090304" charset="0"/>
                          <a:cs typeface="Times New Roman Bold" panose="02020503050405090304" charset="0"/>
                        </a:rPr>
                        <a:t>Column:</a:t>
                      </a:r>
                      <a:r>
                        <a:rPr lang="zh-CN" altLang="en-US" sz="1100" b="1" dirty="0">
                          <a:latin typeface="Times New Roman Bold" panose="02020503050405090304" charset="0"/>
                          <a:cs typeface="Times New Roman Bold" panose="02020503050405090304" charset="0"/>
                        </a:rPr>
                        <a:t> </a:t>
                      </a:r>
                      <a:r>
                        <a:rPr lang="zh-CN" altLang="en-US" sz="1100" dirty="0">
                          <a:latin typeface="Times New Roman Regular" panose="02020503050405090304" charset="0"/>
                          <a:cs typeface="Times New Roman Regular" panose="02020503050405090304" charset="0"/>
                        </a:rPr>
                        <a:t> </a:t>
                      </a:r>
                      <a:r>
                        <a:rPr lang="en-US" altLang="zh-CN" sz="1100" dirty="0">
                          <a:latin typeface="Times New Roman Regular" panose="02020503050405090304" charset="0"/>
                          <a:cs typeface="Times New Roman Regular" panose="02020503050405090304" charset="0"/>
                        </a:rPr>
                        <a:t>Country</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Region</a:t>
                      </a:r>
                    </a:p>
                  </a:txBody>
                  <a:tcPr marL="68580" marR="68580" marT="34290" marB="34290"/>
                </a:tc>
                <a:extLst>
                  <a:ext uri="{0D108BD9-81ED-4DB2-BD59-A6C34878D82A}">
                    <a16:rowId xmlns:a16="http://schemas.microsoft.com/office/drawing/2014/main" val="10004"/>
                  </a:ext>
                </a:extLst>
              </a:tr>
              <a:tr h="7391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u="none" strike="noStrike" kern="1200" baseline="0" dirty="0">
                          <a:solidFill>
                            <a:schemeClr val="dk1"/>
                          </a:solidFill>
                          <a:latin typeface="Times New Roman Regular" panose="02020503050405090304" charset="0"/>
                          <a:ea typeface="+mn-ea"/>
                          <a:cs typeface="Times New Roman Regular" panose="02020503050405090304" charset="0"/>
                        </a:rPr>
                        <a:t>World Happiness Report 2019</a:t>
                      </a:r>
                    </a:p>
                    <a:p>
                      <a:endParaRPr lang="en-US" altLang="zh-CN" sz="1200" b="0" i="0" u="none" strike="noStrike" kern="1200" baseline="0" dirty="0">
                        <a:solidFill>
                          <a:schemeClr val="dk1"/>
                        </a:solidFill>
                        <a:latin typeface="Times New Roman Regular" panose="02020503050405090304" charset="0"/>
                        <a:ea typeface="+mn-ea"/>
                        <a:cs typeface="Times New Roman Regular" panose="02020503050405090304" charset="0"/>
                      </a:endParaRPr>
                    </a:p>
                  </a:txBody>
                  <a:tcPr marL="68580" marR="68580" marT="34290" marB="34290"/>
                </a:tc>
                <a:tc>
                  <a:txBody>
                    <a:bodyPr/>
                    <a:lstStyle/>
                    <a:p>
                      <a:r>
                        <a:rPr lang="en-US" sz="1200" b="0" dirty="0">
                          <a:latin typeface="Times New Roman Regular" panose="02020503050405090304" charset="0"/>
                          <a:cs typeface="Times New Roman Regular" panose="02020503050405090304" charset="0"/>
                        </a:rPr>
                        <a:t>https://www.kaggle.com/unsdsn/world-happiness?select=2019.csv</a:t>
                      </a:r>
                    </a:p>
                  </a:txBody>
                  <a:tcPr marL="68580" marR="68580" marT="34290" marB="34290"/>
                </a:tc>
                <a:tc>
                  <a:txBody>
                    <a:bodyPr/>
                    <a:lstStyle/>
                    <a:p>
                      <a:pPr algn="just"/>
                      <a:r>
                        <a:rPr lang="en-US" altLang="zh-CN" sz="1100" b="1" dirty="0">
                          <a:latin typeface="Times New Roman Bold" panose="02020503050405090304" charset="0"/>
                          <a:cs typeface="Times New Roman Bold" panose="02020503050405090304" charset="0"/>
                        </a:rPr>
                        <a:t>Row:</a:t>
                      </a:r>
                      <a:r>
                        <a:rPr lang="zh-CN" altLang="en-US" sz="1100" dirty="0">
                          <a:latin typeface="Times New Roman Regular" panose="02020503050405090304" charset="0"/>
                          <a:cs typeface="Times New Roman Regular" panose="02020503050405090304" charset="0"/>
                        </a:rPr>
                        <a:t>  </a:t>
                      </a:r>
                      <a:r>
                        <a:rPr lang="en-US" altLang="zh-CN" sz="1100" dirty="0">
                          <a:latin typeface="Times New Roman Regular" panose="02020503050405090304" charset="0"/>
                          <a:cs typeface="Times New Roman Regular" panose="02020503050405090304" charset="0"/>
                        </a:rPr>
                        <a:t>Happiness Rank</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Happiness Score</a:t>
                      </a:r>
                      <a:r>
                        <a:rPr lang="zh-CN" altLang="en-US" sz="1100" dirty="0">
                          <a:latin typeface="Times New Roman Regular" panose="02020503050405090304" charset="0"/>
                          <a:cs typeface="Times New Roman Regular" panose="02020503050405090304" charset="0"/>
                        </a:rPr>
                        <a:t>、</a:t>
                      </a:r>
                      <a:endParaRPr lang="en-US" altLang="zh-CN" sz="1100" dirty="0">
                        <a:latin typeface="Times New Roman Regular" panose="02020503050405090304" charset="0"/>
                        <a:cs typeface="Times New Roman Regular" panose="02020503050405090304" charset="0"/>
                      </a:endParaRPr>
                    </a:p>
                    <a:p>
                      <a:pPr lvl="1" algn="just"/>
                      <a:r>
                        <a:rPr lang="en-US" altLang="zh-CN" sz="1100" dirty="0">
                          <a:latin typeface="Times New Roman Regular" panose="02020503050405090304" charset="0"/>
                          <a:cs typeface="Times New Roman Regular" panose="02020503050405090304" charset="0"/>
                        </a:rPr>
                        <a:t>Economy (GDP per Capita)</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Social support</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Health (Life Expectancy)</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Freedom</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Generosity</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Perceptions of corruption</a:t>
                      </a:r>
                    </a:p>
                    <a:p>
                      <a:pPr algn="just"/>
                      <a:r>
                        <a:rPr lang="en-US" altLang="zh-CN" sz="1100" b="1" dirty="0">
                          <a:latin typeface="Times New Roman Bold" panose="02020503050405090304" charset="0"/>
                          <a:cs typeface="Times New Roman Bold" panose="02020503050405090304" charset="0"/>
                        </a:rPr>
                        <a:t>Column:</a:t>
                      </a:r>
                      <a:r>
                        <a:rPr lang="zh-CN" altLang="en-US" sz="1100" b="1" dirty="0">
                          <a:latin typeface="Times New Roman Bold" panose="02020503050405090304" charset="0"/>
                          <a:cs typeface="Times New Roman Bold" panose="02020503050405090304" charset="0"/>
                        </a:rPr>
                        <a:t> </a:t>
                      </a:r>
                      <a:r>
                        <a:rPr lang="zh-CN" altLang="en-US" sz="1100" dirty="0">
                          <a:latin typeface="Times New Roman Regular" panose="02020503050405090304" charset="0"/>
                          <a:cs typeface="Times New Roman Regular" panose="02020503050405090304" charset="0"/>
                        </a:rPr>
                        <a:t> </a:t>
                      </a:r>
                      <a:r>
                        <a:rPr lang="en-US" altLang="zh-CN" sz="1100" dirty="0">
                          <a:latin typeface="Times New Roman Regular" panose="02020503050405090304" charset="0"/>
                          <a:cs typeface="Times New Roman Regular" panose="02020503050405090304" charset="0"/>
                        </a:rPr>
                        <a:t>Country</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Region</a:t>
                      </a:r>
                    </a:p>
                  </a:txBody>
                  <a:tcPr marL="68580" marR="68580" marT="34290" marB="34290"/>
                </a:tc>
                <a:extLst>
                  <a:ext uri="{0D108BD9-81ED-4DB2-BD59-A6C34878D82A}">
                    <a16:rowId xmlns:a16="http://schemas.microsoft.com/office/drawing/2014/main" val="10005"/>
                  </a:ext>
                </a:extLst>
              </a:tr>
              <a:tr h="90678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u="none" strike="noStrike" kern="1200" baseline="0" dirty="0">
                          <a:solidFill>
                            <a:schemeClr val="dk1"/>
                          </a:solidFill>
                          <a:latin typeface="Times New Roman Regular" panose="02020503050405090304" charset="0"/>
                          <a:ea typeface="+mn-ea"/>
                          <a:cs typeface="Times New Roman Regular" panose="02020503050405090304" charset="0"/>
                        </a:rPr>
                        <a:t>World Happiness Report 2020</a:t>
                      </a:r>
                    </a:p>
                    <a:p>
                      <a:endParaRPr lang="en-US" altLang="zh-CN" sz="1200" b="0" i="0" u="none" strike="noStrike" kern="1200" baseline="0" dirty="0">
                        <a:solidFill>
                          <a:schemeClr val="dk1"/>
                        </a:solidFill>
                        <a:latin typeface="Times New Roman Regular" panose="02020503050405090304" charset="0"/>
                        <a:ea typeface="+mn-ea"/>
                        <a:cs typeface="Times New Roman Regular" panose="02020503050405090304"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dirty="0">
                          <a:latin typeface="Times New Roman Regular" panose="02020503050405090304" charset="0"/>
                          <a:cs typeface="Times New Roman Regular" panose="02020503050405090304" charset="0"/>
                        </a:rPr>
                        <a:t>https://www.kaggle.com/unsdsn/world-happiness?select=2020.csv</a:t>
                      </a:r>
                    </a:p>
                    <a:p>
                      <a:endParaRPr lang="en-US" altLang="zh-CN" sz="1200" b="0" dirty="0">
                        <a:latin typeface="Times New Roman Regular" panose="02020503050405090304" charset="0"/>
                        <a:cs typeface="Times New Roman Regular" panose="02020503050405090304" charset="0"/>
                      </a:endParaRPr>
                    </a:p>
                  </a:txBody>
                  <a:tcPr marL="68580" marR="68580" marT="34290" marB="34290"/>
                </a:tc>
                <a:tc>
                  <a:txBody>
                    <a:bodyPr/>
                    <a:lstStyle/>
                    <a:p>
                      <a:pPr algn="just"/>
                      <a:r>
                        <a:rPr lang="en-US" altLang="zh-CN" sz="1100" b="1" dirty="0">
                          <a:latin typeface="Times New Roman Bold" panose="02020503050405090304" charset="0"/>
                          <a:cs typeface="Times New Roman Bold" panose="02020503050405090304" charset="0"/>
                        </a:rPr>
                        <a:t>Row:</a:t>
                      </a:r>
                      <a:r>
                        <a:rPr lang="zh-CN" altLang="en-US" sz="1100" b="1" dirty="0">
                          <a:latin typeface="Times New Roman Bold" panose="02020503050405090304" charset="0"/>
                          <a:cs typeface="Times New Roman Bold" panose="02020503050405090304" charset="0"/>
                        </a:rPr>
                        <a:t>  </a:t>
                      </a:r>
                      <a:r>
                        <a:rPr lang="en-US" altLang="zh-CN" sz="1100" dirty="0">
                          <a:latin typeface="Times New Roman Regular" panose="02020503050405090304" charset="0"/>
                          <a:cs typeface="Times New Roman Regular" panose="02020503050405090304" charset="0"/>
                        </a:rPr>
                        <a:t>Happiness Rank</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Happiness Score</a:t>
                      </a:r>
                      <a:r>
                        <a:rPr lang="zh-CN" altLang="en-US" sz="1100" dirty="0">
                          <a:latin typeface="Times New Roman Regular" panose="02020503050405090304" charset="0"/>
                          <a:cs typeface="Times New Roman Regular" panose="02020503050405090304" charset="0"/>
                        </a:rPr>
                        <a:t>、</a:t>
                      </a:r>
                      <a:endParaRPr lang="en-US" altLang="zh-CN" sz="1100" dirty="0">
                        <a:latin typeface="Times New Roman Regular" panose="02020503050405090304" charset="0"/>
                        <a:cs typeface="Times New Roman Regular" panose="02020503050405090304" charset="0"/>
                      </a:endParaRPr>
                    </a:p>
                    <a:p>
                      <a:pPr lvl="1" algn="just"/>
                      <a:r>
                        <a:rPr lang="en-US" altLang="zh-CN" sz="1100" dirty="0">
                          <a:latin typeface="Times New Roman Regular" panose="02020503050405090304" charset="0"/>
                          <a:cs typeface="Times New Roman Regular" panose="02020503050405090304" charset="0"/>
                        </a:rPr>
                        <a:t>Standard Error</a:t>
                      </a:r>
                      <a:r>
                        <a:rPr lang="zh-CN" altLang="en-US" sz="1100" dirty="0">
                          <a:latin typeface="Times New Roman Regular" panose="02020503050405090304" charset="0"/>
                          <a:cs typeface="Times New Roman Regular" panose="02020503050405090304" charset="0"/>
                        </a:rPr>
                        <a:t>、</a:t>
                      </a:r>
                      <a:r>
                        <a:rPr lang="en-US" altLang="zh-CN" sz="1100" dirty="0" err="1">
                          <a:latin typeface="Times New Roman Regular" panose="02020503050405090304" charset="0"/>
                          <a:cs typeface="Times New Roman Regular" panose="02020503050405090304" charset="0"/>
                        </a:rPr>
                        <a:t>upperwhisker</a:t>
                      </a:r>
                      <a:r>
                        <a:rPr lang="zh-CN" altLang="en-US" sz="1100" dirty="0">
                          <a:latin typeface="Times New Roman Regular" panose="02020503050405090304" charset="0"/>
                          <a:cs typeface="Times New Roman Regular" panose="02020503050405090304" charset="0"/>
                        </a:rPr>
                        <a:t>、</a:t>
                      </a:r>
                      <a:r>
                        <a:rPr lang="en-US" altLang="zh-CN" sz="1100" dirty="0" err="1">
                          <a:latin typeface="Times New Roman Regular" panose="02020503050405090304" charset="0"/>
                          <a:cs typeface="Times New Roman Regular" panose="02020503050405090304" charset="0"/>
                        </a:rPr>
                        <a:t>lowerwhisker</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Economy (GDP per Capita)</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Social support</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Health (Life Expectancy)</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Freedom</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Generosity</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Perceptions of corruption</a:t>
                      </a:r>
                    </a:p>
                    <a:p>
                      <a:pPr algn="just"/>
                      <a:r>
                        <a:rPr lang="en-US" altLang="zh-CN" sz="1100" b="1" dirty="0">
                          <a:latin typeface="Times New Roman Bold" panose="02020503050405090304" charset="0"/>
                          <a:cs typeface="Times New Roman Bold" panose="02020503050405090304" charset="0"/>
                        </a:rPr>
                        <a:t>Column:</a:t>
                      </a:r>
                      <a:r>
                        <a:rPr lang="zh-CN" altLang="en-US" sz="1100" b="1" dirty="0">
                          <a:latin typeface="Times New Roman Bold" panose="02020503050405090304" charset="0"/>
                          <a:cs typeface="Times New Roman Bold" panose="02020503050405090304" charset="0"/>
                        </a:rPr>
                        <a:t> </a:t>
                      </a:r>
                      <a:r>
                        <a:rPr lang="zh-CN" altLang="en-US" sz="1100" dirty="0">
                          <a:latin typeface="Times New Roman Regular" panose="02020503050405090304" charset="0"/>
                          <a:cs typeface="Times New Roman Regular" panose="02020503050405090304" charset="0"/>
                        </a:rPr>
                        <a:t> </a:t>
                      </a:r>
                      <a:r>
                        <a:rPr lang="en-US" altLang="zh-CN" sz="1100" dirty="0">
                          <a:latin typeface="Times New Roman Regular" panose="02020503050405090304" charset="0"/>
                          <a:cs typeface="Times New Roman Regular" panose="02020503050405090304" charset="0"/>
                        </a:rPr>
                        <a:t>Country</a:t>
                      </a:r>
                      <a:r>
                        <a:rPr lang="zh-CN" altLang="en-US" sz="1100" dirty="0">
                          <a:latin typeface="Times New Roman Regular" panose="02020503050405090304" charset="0"/>
                          <a:cs typeface="Times New Roman Regular" panose="02020503050405090304" charset="0"/>
                        </a:rPr>
                        <a:t>、</a:t>
                      </a:r>
                      <a:r>
                        <a:rPr lang="en-US" altLang="zh-CN" sz="1100" dirty="0">
                          <a:latin typeface="Times New Roman Regular" panose="02020503050405090304" charset="0"/>
                          <a:cs typeface="Times New Roman Regular" panose="02020503050405090304" charset="0"/>
                        </a:rPr>
                        <a:t>Region</a:t>
                      </a:r>
                    </a:p>
                  </a:txBody>
                  <a:tcPr marL="68580" marR="68580" marT="34290" marB="34290"/>
                </a:tc>
                <a:extLst>
                  <a:ext uri="{0D108BD9-81ED-4DB2-BD59-A6C34878D82A}">
                    <a16:rowId xmlns:a16="http://schemas.microsoft.com/office/drawing/2014/main" val="10006"/>
                  </a:ext>
                </a:extLst>
              </a:tr>
            </a:tbl>
          </a:graphicData>
        </a:graphic>
      </p:graphicFrame>
      <p:sp>
        <p:nvSpPr>
          <p:cNvPr id="6" name="文本框 5"/>
          <p:cNvSpPr txBox="1"/>
          <p:nvPr/>
        </p:nvSpPr>
        <p:spPr>
          <a:xfrm>
            <a:off x="381000" y="5783580"/>
            <a:ext cx="11555095" cy="922020"/>
          </a:xfrm>
          <a:prstGeom prst="rect">
            <a:avLst/>
          </a:prstGeom>
          <a:noFill/>
        </p:spPr>
        <p:txBody>
          <a:bodyPr wrap="square" rtlCol="0" anchor="t">
            <a:spAutoFit/>
          </a:bodyPr>
          <a:lstStyle/>
          <a:p>
            <a:pPr marL="285750" indent="-285750" algn="just">
              <a:buFont typeface="Wingdings" panose="05000000000000000000" charset="0"/>
              <a:buChar char=""/>
            </a:pPr>
            <a:r>
              <a:rPr lang="en-US" altLang="zh-CN" b="1">
                <a:latin typeface="Times New Roman Bold" panose="02020503050405090304" charset="0"/>
                <a:cs typeface="Times New Roman Bold" panose="02020503050405090304" charset="0"/>
              </a:rPr>
              <a:t>STEP1</a:t>
            </a:r>
            <a:r>
              <a:rPr lang="en-US" altLang="zh-CN"/>
              <a:t>: </a:t>
            </a:r>
            <a:r>
              <a:rPr lang="zh-CN" altLang="en-US">
                <a:sym typeface="+mn-ea"/>
              </a:rPr>
              <a:t>We downloaded the World Happiness Report data from 2015 to 2020, and found that the table headers (i.e., indicators) were different for each year, and the names and rankings of the indicators were  not uniform.</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6830" y="319405"/>
            <a:ext cx="542290" cy="2432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1. Background"/>
          <p:cNvSpPr txBox="1"/>
          <p:nvPr/>
        </p:nvSpPr>
        <p:spPr>
          <a:xfrm>
            <a:off x="507078" y="187111"/>
            <a:ext cx="1388745" cy="544195"/>
          </a:xfrm>
          <a:prstGeom prst="rect">
            <a:avLst/>
          </a:prstGeom>
          <a:ln w="12700">
            <a:miter lim="400000"/>
          </a:ln>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1733550" rtl="0" fontAlgn="auto" latinLnBrk="0" hangingPunct="0">
              <a:lnSpc>
                <a:spcPct val="9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a:lstStyle>
          <a:p>
            <a:r>
              <a:rPr lang="en-US" sz="3200" dirty="0">
                <a:latin typeface="Times New Roman" panose="02020503050405090304" pitchFamily="18" charset="0"/>
                <a:cs typeface="Times New Roman" panose="02020503050405090304" pitchFamily="18" charset="0"/>
              </a:rPr>
              <a:t>Mothod</a:t>
            </a:r>
          </a:p>
        </p:txBody>
      </p:sp>
      <p:sp>
        <p:nvSpPr>
          <p:cNvPr id="2" name="文本框 1"/>
          <p:cNvSpPr txBox="1"/>
          <p:nvPr/>
        </p:nvSpPr>
        <p:spPr>
          <a:xfrm>
            <a:off x="505460" y="731520"/>
            <a:ext cx="11579860" cy="645160"/>
          </a:xfrm>
          <a:prstGeom prst="rect">
            <a:avLst/>
          </a:prstGeom>
          <a:noFill/>
        </p:spPr>
        <p:txBody>
          <a:bodyPr wrap="square" rtlCol="0">
            <a:spAutoFit/>
          </a:bodyPr>
          <a:lstStyle/>
          <a:p>
            <a:pPr algn="just"/>
            <a:r>
              <a:rPr lang="en-US" altLang="zh-CN" b="1">
                <a:latin typeface="Times New Roman Bold" panose="02020503050405090304" charset="0"/>
                <a:cs typeface="Times New Roman Bold" panose="02020503050405090304" charset="0"/>
                <a:sym typeface="+mn-ea"/>
              </a:rPr>
              <a:t>STEP2:</a:t>
            </a:r>
            <a:r>
              <a:rPr lang="en-US" altLang="zh-CN">
                <a:latin typeface="Times New Roman Regular" panose="02020503050405090304" charset="0"/>
                <a:cs typeface="Times New Roman Regular" panose="02020503050405090304" charset="0"/>
              </a:rPr>
              <a:t>We manually filtered the keywords in the csv table, aligned and ranked the indicator names, and created a uniform header.</a:t>
            </a:r>
          </a:p>
        </p:txBody>
      </p:sp>
      <p:pic>
        <p:nvPicPr>
          <p:cNvPr id="8" name="图片 7"/>
          <p:cNvPicPr>
            <a:picLocks noChangeAspect="1"/>
          </p:cNvPicPr>
          <p:nvPr/>
        </p:nvPicPr>
        <p:blipFill>
          <a:blip r:embed="rId2"/>
          <a:srcRect b="5978"/>
          <a:stretch>
            <a:fillRect/>
          </a:stretch>
        </p:blipFill>
        <p:spPr>
          <a:xfrm>
            <a:off x="6287770" y="1768475"/>
            <a:ext cx="5527675" cy="3589655"/>
          </a:xfrm>
          <a:prstGeom prst="rect">
            <a:avLst/>
          </a:prstGeom>
        </p:spPr>
      </p:pic>
      <p:pic>
        <p:nvPicPr>
          <p:cNvPr id="9" name="图片 8"/>
          <p:cNvPicPr>
            <a:picLocks noChangeAspect="1"/>
          </p:cNvPicPr>
          <p:nvPr/>
        </p:nvPicPr>
        <p:blipFill>
          <a:blip r:embed="rId3"/>
          <a:stretch>
            <a:fillRect/>
          </a:stretch>
        </p:blipFill>
        <p:spPr>
          <a:xfrm>
            <a:off x="724535" y="1741170"/>
            <a:ext cx="4856480" cy="3644900"/>
          </a:xfrm>
          <a:prstGeom prst="rect">
            <a:avLst/>
          </a:prstGeom>
        </p:spPr>
      </p:pic>
      <p:sp>
        <p:nvSpPr>
          <p:cNvPr id="11" name="文本框 10"/>
          <p:cNvSpPr txBox="1"/>
          <p:nvPr/>
        </p:nvSpPr>
        <p:spPr>
          <a:xfrm>
            <a:off x="2270760" y="5640705"/>
            <a:ext cx="1170305" cy="337185"/>
          </a:xfrm>
          <a:prstGeom prst="rect">
            <a:avLst/>
          </a:prstGeom>
          <a:noFill/>
        </p:spPr>
        <p:txBody>
          <a:bodyPr wrap="none" rtlCol="0">
            <a:spAutoFit/>
          </a:bodyPr>
          <a:lstStyle/>
          <a:p>
            <a:r>
              <a:rPr lang="en-US" altLang="zh-CN" sz="1600" dirty="0">
                <a:latin typeface="Times New Roman Regular" panose="02020503050405090304" charset="0"/>
                <a:cs typeface="Times New Roman Regular" panose="02020503050405090304" charset="0"/>
              </a:rPr>
              <a:t>Raw dataset</a:t>
            </a:r>
          </a:p>
        </p:txBody>
      </p:sp>
      <p:sp>
        <p:nvSpPr>
          <p:cNvPr id="12" name="文本框 11"/>
          <p:cNvSpPr txBox="1"/>
          <p:nvPr/>
        </p:nvSpPr>
        <p:spPr>
          <a:xfrm>
            <a:off x="8955405" y="5590540"/>
            <a:ext cx="1181735" cy="337185"/>
          </a:xfrm>
          <a:prstGeom prst="rect">
            <a:avLst/>
          </a:prstGeom>
          <a:noFill/>
        </p:spPr>
        <p:txBody>
          <a:bodyPr wrap="none" rtlCol="0">
            <a:spAutoFit/>
          </a:bodyPr>
          <a:lstStyle/>
          <a:p>
            <a:r>
              <a:rPr lang="en-US" altLang="zh-CN" sz="1600" dirty="0">
                <a:latin typeface="Times New Roman Regular" panose="02020503050405090304" charset="0"/>
                <a:cs typeface="Times New Roman Regular" panose="02020503050405090304" charset="0"/>
              </a:rPr>
              <a:t>New dataset</a:t>
            </a:r>
          </a:p>
        </p:txBody>
      </p:sp>
      <p:sp>
        <p:nvSpPr>
          <p:cNvPr id="13" name="燕尾形箭头 12"/>
          <p:cNvSpPr/>
          <p:nvPr/>
        </p:nvSpPr>
        <p:spPr>
          <a:xfrm>
            <a:off x="5742940" y="3117215"/>
            <a:ext cx="383540" cy="276225"/>
          </a:xfrm>
          <a:prstGeom prst="notchedRightArrow">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caf38e63-46ec-4f75-8f41-41999ab76d6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625</TotalTime>
  <Words>922</Words>
  <Application>Microsoft Macintosh PowerPoint</Application>
  <PresentationFormat>宽屏</PresentationFormat>
  <Paragraphs>110</Paragraphs>
  <Slides>26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vt:i4>
      </vt:variant>
    </vt:vector>
  </HeadingPairs>
  <TitlesOfParts>
    <vt:vector size="38" baseType="lpstr">
      <vt:lpstr>Times New Roman Bold</vt:lpstr>
      <vt:lpstr>Times New Roman Regular</vt:lpstr>
      <vt:lpstr>Yuanti SC</vt:lpstr>
      <vt:lpstr>919-CAI978</vt:lpstr>
      <vt:lpstr>Arial</vt:lpstr>
      <vt:lpstr>Calibri</vt:lpstr>
      <vt:lpstr>Calibri Light</vt:lpstr>
      <vt:lpstr>Canela Text Regular</vt:lpstr>
      <vt:lpstr>Times New Roman</vt:lpstr>
      <vt:lpstr>Times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hyk</dc:creator>
  <cp:lastModifiedBy>Microsoft Office User</cp:lastModifiedBy>
  <cp:revision>48</cp:revision>
  <dcterms:created xsi:type="dcterms:W3CDTF">2020-12-04T16:32:31Z</dcterms:created>
  <dcterms:modified xsi:type="dcterms:W3CDTF">2020-12-05T13:52:09Z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2052-3.0.0.4824</vt:lpwstr>
  </property>
</Properties>
</file>